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73" r:id="rId6"/>
    <p:sldId id="274" r:id="rId7"/>
    <p:sldId id="275" r:id="rId8"/>
    <p:sldId id="276" r:id="rId9"/>
    <p:sldId id="277" r:id="rId10"/>
    <p:sldId id="261" r:id="rId11"/>
    <p:sldId id="259" r:id="rId12"/>
    <p:sldId id="263" r:id="rId13"/>
    <p:sldId id="264" r:id="rId14"/>
    <p:sldId id="265" r:id="rId15"/>
    <p:sldId id="260" r:id="rId16"/>
    <p:sldId id="266" r:id="rId17"/>
    <p:sldId id="267" r:id="rId18"/>
    <p:sldId id="278" r:id="rId19"/>
    <p:sldId id="268" r:id="rId20"/>
    <p:sldId id="270" r:id="rId21"/>
    <p:sldId id="281" r:id="rId22"/>
    <p:sldId id="271" r:id="rId23"/>
    <p:sldId id="269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98" autoAdjust="0"/>
  </p:normalViewPr>
  <p:slideViewPr>
    <p:cSldViewPr snapToGrid="0" snapToObjects="1">
      <p:cViewPr varScale="1">
        <p:scale>
          <a:sx n="122" d="100"/>
          <a:sy n="122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1D49-844E-F746-9F72-71B7C444F53F}" type="datetimeFigureOut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F0C-1A52-6D45-9143-0935C28D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4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1D49-844E-F746-9F72-71B7C444F53F}" type="datetimeFigureOut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F0C-1A52-6D45-9143-0935C28D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1D49-844E-F746-9F72-71B7C444F53F}" type="datetimeFigureOut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F0C-1A52-6D45-9143-0935C28D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1D49-844E-F746-9F72-71B7C444F53F}" type="datetimeFigureOut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F0C-1A52-6D45-9143-0935C28D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1D49-844E-F746-9F72-71B7C444F53F}" type="datetimeFigureOut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F0C-1A52-6D45-9143-0935C28D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1D49-844E-F746-9F72-71B7C444F53F}" type="datetimeFigureOut">
              <a:rPr lang="en-US" smtClean="0"/>
              <a:t>5/10/14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F0C-1A52-6D45-9143-0935C28D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1D49-844E-F746-9F72-71B7C444F53F}" type="datetimeFigureOut">
              <a:rPr lang="en-US" smtClean="0"/>
              <a:t>5/10/14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F0C-1A52-6D45-9143-0935C28D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6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1D49-844E-F746-9F72-71B7C444F53F}" type="datetimeFigureOut">
              <a:rPr lang="en-US" smtClean="0"/>
              <a:t>5/10/14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F0C-1A52-6D45-9143-0935C28D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4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1D49-844E-F746-9F72-71B7C444F53F}" type="datetimeFigureOut">
              <a:rPr lang="en-US" smtClean="0"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F0C-1A52-6D45-9143-0935C28D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5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1D49-844E-F746-9F72-71B7C444F53F}" type="datetimeFigureOut">
              <a:rPr lang="en-US" smtClean="0"/>
              <a:t>5/10/14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F0C-1A52-6D45-9143-0935C28D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1D49-844E-F746-9F72-71B7C444F53F}" type="datetimeFigureOut">
              <a:rPr lang="en-US" smtClean="0"/>
              <a:t>5/10/14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F0C-1A52-6D45-9143-0935C28D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1D49-844E-F746-9F72-71B7C444F53F}" type="datetimeFigureOut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89F0C-1A52-6D45-9143-0935C28D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0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113"/>
            <a:ext cx="7772400" cy="1470025"/>
          </a:xfrm>
        </p:spPr>
        <p:txBody>
          <a:bodyPr/>
          <a:lstStyle/>
          <a:p>
            <a:r>
              <a:rPr lang="en-US" dirty="0" smtClean="0"/>
              <a:t>Spectral Global Intrinsic Symmetry Invariant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2" y="3197368"/>
            <a:ext cx="1534344" cy="770661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/>
              <a:t>Hui</a:t>
            </a:r>
            <a:r>
              <a:rPr lang="en-US" dirty="0"/>
              <a:t> Wang</a:t>
            </a:r>
          </a:p>
          <a:p>
            <a:r>
              <a:rPr lang="en-US" dirty="0"/>
              <a:t>Shijiazhuang </a:t>
            </a:r>
            <a:r>
              <a:rPr lang="en-US" dirty="0" err="1"/>
              <a:t>Tiedao</a:t>
            </a:r>
            <a:r>
              <a:rPr lang="en-US" dirty="0"/>
              <a:t> University</a:t>
            </a:r>
          </a:p>
        </p:txBody>
      </p:sp>
      <p:pic>
        <p:nvPicPr>
          <p:cNvPr id="4" name="Picture 3" descr="Screen Shot 2014-05-08 at 10.1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20" y="5801053"/>
            <a:ext cx="2748636" cy="58524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794416" y="3197368"/>
            <a:ext cx="2042126" cy="770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Patricio </a:t>
            </a:r>
            <a:r>
              <a:rPr lang="en-US" sz="1500" dirty="0" smtClean="0"/>
              <a:t>Simari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 smtClean="0"/>
              <a:t>The </a:t>
            </a:r>
            <a:r>
              <a:rPr lang="en-US" sz="1500" dirty="0"/>
              <a:t>Catholic </a:t>
            </a:r>
            <a:r>
              <a:rPr lang="en-US" sz="1500" dirty="0" smtClean="0"/>
              <a:t>University of </a:t>
            </a:r>
            <a:r>
              <a:rPr lang="en-US" sz="1500" dirty="0"/>
              <a:t>America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27235" y="3197368"/>
            <a:ext cx="1534344" cy="770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Zhixun</a:t>
            </a:r>
            <a:r>
              <a:rPr lang="en-US" dirty="0"/>
              <a:t> </a:t>
            </a:r>
            <a:r>
              <a:rPr lang="en-US" dirty="0" smtClean="0"/>
              <a:t>Su</a:t>
            </a:r>
            <a:endParaRPr lang="en-US" dirty="0"/>
          </a:p>
          <a:p>
            <a:r>
              <a:rPr lang="en-US" dirty="0"/>
              <a:t>Dalian University</a:t>
            </a:r>
          </a:p>
          <a:p>
            <a:r>
              <a:rPr lang="en-US" dirty="0"/>
              <a:t>of Technology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55541" y="3191848"/>
            <a:ext cx="1534344" cy="770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Hao</a:t>
            </a:r>
            <a:r>
              <a:rPr lang="en-US" dirty="0"/>
              <a:t> </a:t>
            </a:r>
            <a:r>
              <a:rPr lang="en-US" dirty="0" smtClean="0"/>
              <a:t>Zhang</a:t>
            </a:r>
            <a:endParaRPr lang="en-US" dirty="0"/>
          </a:p>
          <a:p>
            <a:r>
              <a:rPr lang="en-US" dirty="0"/>
              <a:t>Simon Fraser University</a:t>
            </a:r>
          </a:p>
        </p:txBody>
      </p:sp>
      <p:pic>
        <p:nvPicPr>
          <p:cNvPr id="8" name="Picture 3" descr="D:\Hui\200px-SFU-block-logo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34" y="4191349"/>
            <a:ext cx="937773" cy="4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:\Hui\DUL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6262" r="10506" b="6480"/>
          <a:stretch>
            <a:fillRect/>
          </a:stretch>
        </p:blipFill>
        <p:spPr bwMode="auto">
          <a:xfrm>
            <a:off x="5182540" y="3973951"/>
            <a:ext cx="818339" cy="87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3.gstatic.com/images?q=tbn:ANd9GcT0yIQcvhEvMppaCdah1Qsqb3VjAH00mJxHwDYxLJH7o9lj7R-x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04" y="4071008"/>
            <a:ext cx="636281" cy="75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石家庄铁道大学校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36" y="3996835"/>
            <a:ext cx="890141" cy="87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18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Screen Shot 2014-05-08 at 3.0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9" y="1451858"/>
            <a:ext cx="5024319" cy="1956439"/>
          </a:xfrm>
          <a:prstGeom prst="rect">
            <a:avLst/>
          </a:prstGeom>
        </p:spPr>
      </p:pic>
      <p:pic>
        <p:nvPicPr>
          <p:cNvPr id="5" name="Picture 4" descr="Screen Shot 2014-05-08 at 3.00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13" y="3710964"/>
            <a:ext cx="5028125" cy="1960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582485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fi</a:t>
            </a:r>
            <a:r>
              <a:rPr lang="en-US" dirty="0" err="1" smtClean="0"/>
              <a:t>_</a:t>
            </a:r>
            <a:r>
              <a:rPr lang="en-US" i="1" dirty="0" err="1" smtClean="0"/>
              <a:t>j</a:t>
            </a:r>
            <a:r>
              <a:rPr lang="en-US" dirty="0" smtClean="0"/>
              <a:t> denotes a </a:t>
            </a:r>
            <a:r>
              <a:rPr lang="en-US" dirty="0"/>
              <a:t>GISIF computed using </a:t>
            </a:r>
            <a:r>
              <a:rPr lang="en-US" dirty="0" err="1"/>
              <a:t>eigenfunctions</a:t>
            </a:r>
            <a:r>
              <a:rPr lang="en-US" dirty="0"/>
              <a:t> of the Laplace-Beltrami operator corresponding to repeated eigenvalues </a:t>
            </a:r>
            <a:r>
              <a:rPr lang="en-US" i="1" dirty="0" err="1"/>
              <a:t>i</a:t>
            </a:r>
            <a:r>
              <a:rPr lang="en-US" dirty="0"/>
              <a:t> through </a:t>
            </a:r>
            <a:r>
              <a:rPr lang="en-US" i="1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211" y="1453651"/>
            <a:ext cx="134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“detail”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57938" y="4743487"/>
            <a:ext cx="147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“detail”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1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Screen Shot 2014-05-08 at 2.5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1" y="1371870"/>
            <a:ext cx="7307342" cy="4241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582485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fi</a:t>
            </a:r>
            <a:r>
              <a:rPr lang="en-US" dirty="0" err="1" smtClean="0"/>
              <a:t>_</a:t>
            </a:r>
            <a:r>
              <a:rPr lang="en-US" i="1" dirty="0" err="1" smtClean="0"/>
              <a:t>j</a:t>
            </a:r>
            <a:r>
              <a:rPr lang="en-US" dirty="0" smtClean="0"/>
              <a:t> denotes a </a:t>
            </a:r>
            <a:r>
              <a:rPr lang="en-US" dirty="0"/>
              <a:t>GISIF computed using </a:t>
            </a:r>
            <a:r>
              <a:rPr lang="en-US" dirty="0" err="1"/>
              <a:t>eigenfunctions</a:t>
            </a:r>
            <a:r>
              <a:rPr lang="en-US" dirty="0"/>
              <a:t> of the Laplace-Beltrami operator corresponding to repeated eigenvalues </a:t>
            </a:r>
            <a:r>
              <a:rPr lang="en-US" i="1" dirty="0" err="1"/>
              <a:t>i</a:t>
            </a:r>
            <a:r>
              <a:rPr lang="en-US" dirty="0"/>
              <a:t> through </a:t>
            </a:r>
            <a:r>
              <a:rPr lang="en-US" i="1" dirty="0" smtClean="0"/>
              <a:t>j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49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582485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fi</a:t>
            </a:r>
            <a:r>
              <a:rPr lang="en-US" dirty="0" err="1" smtClean="0"/>
              <a:t>_</a:t>
            </a:r>
            <a:r>
              <a:rPr lang="en-US" i="1" dirty="0" err="1" smtClean="0"/>
              <a:t>j</a:t>
            </a:r>
            <a:r>
              <a:rPr lang="en-US" dirty="0" smtClean="0"/>
              <a:t> denotes a </a:t>
            </a:r>
            <a:r>
              <a:rPr lang="en-US" dirty="0"/>
              <a:t>GISIF computed using </a:t>
            </a:r>
            <a:r>
              <a:rPr lang="en-US" dirty="0" err="1"/>
              <a:t>eigenfunctions</a:t>
            </a:r>
            <a:r>
              <a:rPr lang="en-US" dirty="0"/>
              <a:t> of the Laplace-Beltrami operator corresponding to repeated eigenvalues </a:t>
            </a:r>
            <a:r>
              <a:rPr lang="en-US" i="1" dirty="0" err="1"/>
              <a:t>i</a:t>
            </a:r>
            <a:r>
              <a:rPr lang="en-US" dirty="0"/>
              <a:t> through </a:t>
            </a:r>
            <a:r>
              <a:rPr lang="en-US" i="1" dirty="0" smtClean="0"/>
              <a:t>j</a:t>
            </a:r>
            <a:endParaRPr lang="en-US" i="1" dirty="0"/>
          </a:p>
        </p:txBody>
      </p:sp>
      <p:pic>
        <p:nvPicPr>
          <p:cNvPr id="3" name="Picture 2" descr="Screen Shot 2014-05-08 at 3.0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7" y="1715129"/>
            <a:ext cx="7033819" cy="37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582485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sets and histograms of our spectral </a:t>
            </a:r>
            <a:r>
              <a:rPr lang="en-US" dirty="0" smtClean="0"/>
              <a:t>GISIFs. The </a:t>
            </a:r>
            <a:r>
              <a:rPr lang="en-US" dirty="0"/>
              <a:t>large blue areas without contours along with the histograms </a:t>
            </a:r>
            <a:r>
              <a:rPr lang="en-US" dirty="0" smtClean="0"/>
              <a:t>of each field illustrate </a:t>
            </a:r>
            <a:r>
              <a:rPr lang="en-US" dirty="0"/>
              <a:t>the </a:t>
            </a:r>
            <a:r>
              <a:rPr lang="en-US" dirty="0" err="1"/>
              <a:t>sparsity</a:t>
            </a:r>
            <a:r>
              <a:rPr lang="en-US" dirty="0"/>
              <a:t> of the fields.</a:t>
            </a:r>
            <a:endParaRPr lang="en-US" i="1" dirty="0"/>
          </a:p>
        </p:txBody>
      </p:sp>
      <p:pic>
        <p:nvPicPr>
          <p:cNvPr id="4" name="Picture 3" descr="Screen Shot 2014-05-08 at 3.08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97" y="1417638"/>
            <a:ext cx="4208325" cy="1960479"/>
          </a:xfrm>
          <a:prstGeom prst="rect">
            <a:avLst/>
          </a:prstGeom>
        </p:spPr>
      </p:pic>
      <p:pic>
        <p:nvPicPr>
          <p:cNvPr id="6" name="Picture 5" descr="Screen Shot 2014-05-08 at 3.08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97" y="3661165"/>
            <a:ext cx="4198746" cy="19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50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582485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sets </a:t>
            </a:r>
            <a:r>
              <a:rPr lang="en-US" dirty="0" smtClean="0"/>
              <a:t>of </a:t>
            </a:r>
            <a:r>
              <a:rPr lang="en-US" dirty="0"/>
              <a:t>our spectral </a:t>
            </a:r>
            <a:r>
              <a:rPr lang="en-US" dirty="0" smtClean="0"/>
              <a:t>GISIFs. The </a:t>
            </a:r>
            <a:r>
              <a:rPr lang="en-US" dirty="0"/>
              <a:t>large blue areas without contours along with the histograms </a:t>
            </a:r>
            <a:r>
              <a:rPr lang="en-US" dirty="0" smtClean="0"/>
              <a:t>of each field illustrate </a:t>
            </a:r>
            <a:r>
              <a:rPr lang="en-US" dirty="0"/>
              <a:t>the </a:t>
            </a:r>
            <a:r>
              <a:rPr lang="en-US" dirty="0" err="1"/>
              <a:t>sparsity</a:t>
            </a:r>
            <a:r>
              <a:rPr lang="en-US" dirty="0"/>
              <a:t> of the fields.</a:t>
            </a:r>
            <a:endParaRPr lang="en-US" i="1" dirty="0"/>
          </a:p>
        </p:txBody>
      </p:sp>
      <p:pic>
        <p:nvPicPr>
          <p:cNvPr id="3" name="Picture 2" descr="Screen Shot 2014-05-08 at 3.1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34" y="1366689"/>
            <a:ext cx="3975585" cy="2049581"/>
          </a:xfrm>
          <a:prstGeom prst="rect">
            <a:avLst/>
          </a:prstGeom>
        </p:spPr>
      </p:pic>
      <p:pic>
        <p:nvPicPr>
          <p:cNvPr id="7" name="Picture 6" descr="Screen Shot 2014-05-08 at 3.12.15 PM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34" y="3631468"/>
            <a:ext cx="3984627" cy="20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Robustness to Noise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6443" y="1416739"/>
            <a:ext cx="416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486442" y="3885582"/>
            <a:ext cx="41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Gaussian Noise: 20% mean edge length</a:t>
            </a:r>
            <a:endParaRPr lang="en-US" i="1" dirty="0"/>
          </a:p>
        </p:txBody>
      </p:sp>
      <p:pic>
        <p:nvPicPr>
          <p:cNvPr id="9" name="Picture 8" descr="Screen Shot 2014-05-08 at 3.16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41" y="1783782"/>
            <a:ext cx="4163952" cy="1944311"/>
          </a:xfrm>
          <a:prstGeom prst="rect">
            <a:avLst/>
          </a:prstGeom>
        </p:spPr>
      </p:pic>
      <p:pic>
        <p:nvPicPr>
          <p:cNvPr id="10" name="Picture 9" descr="Screen Shot 2014-05-08 at 3.16.37 PM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41" y="4268691"/>
            <a:ext cx="4163952" cy="21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5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Comparison to HKS</a:t>
            </a:r>
            <a:endParaRPr lang="en-US" dirty="0"/>
          </a:p>
        </p:txBody>
      </p:sp>
      <p:pic>
        <p:nvPicPr>
          <p:cNvPr id="4" name="Picture 3" descr="Screen Shot 2014-05-08 at 3.3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46" y="1681962"/>
            <a:ext cx="4123889" cy="2146410"/>
          </a:xfrm>
          <a:prstGeom prst="rect">
            <a:avLst/>
          </a:prstGeom>
        </p:spPr>
      </p:pic>
      <p:pic>
        <p:nvPicPr>
          <p:cNvPr id="5" name="Picture 4" descr="Screen Shot 2014-05-08 at 3.33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42" y="4271053"/>
            <a:ext cx="4163952" cy="2172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6442" y="3897024"/>
            <a:ext cx="41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of our spectral GISIFs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477846" y="1324072"/>
            <a:ext cx="41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HKS for varying times (default parameters)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707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Comparison to AGD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1436" y="1860361"/>
            <a:ext cx="505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of our spectral GISIFs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3722" y="1860361"/>
            <a:ext cx="174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AGD</a:t>
            </a:r>
            <a:endParaRPr lang="en-US" i="1" dirty="0"/>
          </a:p>
        </p:txBody>
      </p:sp>
      <p:pic>
        <p:nvPicPr>
          <p:cNvPr id="3" name="Picture 2" descr="Screen Shot 2014-05-08 at 3.4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2" y="2429339"/>
            <a:ext cx="811858" cy="2603853"/>
          </a:xfrm>
          <a:prstGeom prst="rect">
            <a:avLst/>
          </a:prstGeom>
        </p:spPr>
      </p:pic>
      <p:pic>
        <p:nvPicPr>
          <p:cNvPr id="8" name="Picture 7" descr="Screen Shot 2014-05-08 at 3.4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35" y="2392193"/>
            <a:ext cx="2459580" cy="2641000"/>
          </a:xfrm>
          <a:prstGeom prst="rect">
            <a:avLst/>
          </a:prstGeom>
        </p:spPr>
      </p:pic>
      <p:pic>
        <p:nvPicPr>
          <p:cNvPr id="9" name="Picture 8" descr="Screen Shot 2014-05-08 at 3.42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14" y="2404089"/>
            <a:ext cx="838696" cy="2629104"/>
          </a:xfrm>
          <a:prstGeom prst="rect">
            <a:avLst/>
          </a:prstGeom>
        </p:spPr>
      </p:pic>
      <p:pic>
        <p:nvPicPr>
          <p:cNvPr id="10" name="Picture 9" descr="Screen Shot 2014-05-08 at 3.42.59 PM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29" y="2392193"/>
            <a:ext cx="2432813" cy="264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5896" y="5639738"/>
            <a:ext cx="184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Topological noise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6905877" y="4247249"/>
            <a:ext cx="283884" cy="22908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 flipV="1">
            <a:off x="2265264" y="5183189"/>
            <a:ext cx="1370632" cy="641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</p:cNvCxnSpPr>
          <p:nvPr/>
        </p:nvCxnSpPr>
        <p:spPr>
          <a:xfrm flipV="1">
            <a:off x="5476139" y="5643961"/>
            <a:ext cx="1543913" cy="180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creen Shot 2014-05-08 at 9.40.0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59" y="5080352"/>
            <a:ext cx="1995040" cy="190148"/>
          </a:xfrm>
          <a:prstGeom prst="rect">
            <a:avLst/>
          </a:prstGeom>
        </p:spPr>
      </p:pic>
      <p:pic>
        <p:nvPicPr>
          <p:cNvPr id="26" name="Picture 25" descr="Screen Shot 2014-05-08 at 9.40.0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59" y="5080352"/>
            <a:ext cx="1995040" cy="1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37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SFDs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Symmetry Factored Embedding (SFE):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Symmetry Factored Distance (SFD):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The SFDs between a point and its symmetric points are zero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Screen Shot 2014-05-08 at 9.4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15" y="2288023"/>
            <a:ext cx="4933950" cy="527050"/>
          </a:xfrm>
          <a:prstGeom prst="rect">
            <a:avLst/>
          </a:prstGeom>
        </p:spPr>
      </p:pic>
      <p:pic>
        <p:nvPicPr>
          <p:cNvPr id="5" name="Picture 4" descr="Screen Shot 2014-05-08 at 9.44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41" y="3615585"/>
            <a:ext cx="44069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Applications: SFDs</a:t>
            </a:r>
            <a:endParaRPr lang="en-US" dirty="0"/>
          </a:p>
        </p:txBody>
      </p:sp>
      <p:pic>
        <p:nvPicPr>
          <p:cNvPr id="5" name="Picture 4" descr="Screen Shot 2014-05-08 at 3.5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88" y="1417638"/>
            <a:ext cx="6109776" cy="3965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5527369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Symmetry-factored distances (SFDs) computed </a:t>
            </a:r>
            <a:r>
              <a:rPr lang="en-US" dirty="0" smtClean="0"/>
              <a:t>using spectral </a:t>
            </a:r>
            <a:r>
              <a:rPr lang="en-US" dirty="0"/>
              <a:t>GISIFs from the red points shown. Note how the SFDs </a:t>
            </a:r>
            <a:r>
              <a:rPr lang="en-US" dirty="0" smtClean="0"/>
              <a:t>between each </a:t>
            </a:r>
            <a:r>
              <a:rPr lang="en-US" dirty="0"/>
              <a:t>point and its symmetric points are near zero (blue).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371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Global Intrinsic Symmetry Invariant Functions (GISIFs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functions defined on a manifold invariant under all global </a:t>
            </a:r>
            <a:r>
              <a:rPr lang="en-US" dirty="0" smtClean="0"/>
              <a:t>intrinsic symmetries</a:t>
            </a:r>
          </a:p>
          <a:p>
            <a:r>
              <a:rPr lang="en-US" dirty="0" smtClean="0"/>
              <a:t>Useful in shape analysis:</a:t>
            </a:r>
          </a:p>
          <a:p>
            <a:pPr lvl="1"/>
            <a:r>
              <a:rPr lang="en-US" dirty="0" smtClean="0"/>
              <a:t>Critical </a:t>
            </a:r>
            <a:r>
              <a:rPr lang="en-US" dirty="0"/>
              <a:t>points of </a:t>
            </a:r>
            <a:r>
              <a:rPr lang="en-US" dirty="0" smtClean="0"/>
              <a:t>GISIFs </a:t>
            </a:r>
            <a:r>
              <a:rPr lang="en-US" dirty="0"/>
              <a:t>obtained via geodesic distances form symmetry </a:t>
            </a:r>
            <a:r>
              <a:rPr lang="en-US" dirty="0" smtClean="0"/>
              <a:t>invariant point </a:t>
            </a:r>
            <a:r>
              <a:rPr lang="en-US" dirty="0"/>
              <a:t>sets for the generation of candidate </a:t>
            </a:r>
            <a:r>
              <a:rPr lang="en-US" dirty="0" smtClean="0"/>
              <a:t>Mobius transformations</a:t>
            </a:r>
          </a:p>
          <a:p>
            <a:pPr lvl="1"/>
            <a:r>
              <a:rPr lang="en-US" dirty="0" smtClean="0"/>
              <a:t>Classical </a:t>
            </a:r>
            <a:r>
              <a:rPr lang="en-US" dirty="0"/>
              <a:t>Heat Kernel Signature (HKS</a:t>
            </a:r>
            <a:r>
              <a:rPr lang="en-US" dirty="0" smtClean="0"/>
              <a:t>) Wave </a:t>
            </a:r>
            <a:r>
              <a:rPr lang="en-US" dirty="0"/>
              <a:t>Kernel Signature (WKS</a:t>
            </a:r>
            <a:r>
              <a:rPr lang="en-US" dirty="0" smtClean="0"/>
              <a:t>) – both GISIFs -- are used </a:t>
            </a:r>
            <a:r>
              <a:rPr lang="en-US" dirty="0"/>
              <a:t>as </a:t>
            </a:r>
            <a:r>
              <a:rPr lang="en-US" dirty="0" smtClean="0"/>
              <a:t>symmetry invariant </a:t>
            </a:r>
            <a:r>
              <a:rPr lang="en-US" dirty="0"/>
              <a:t>descriptors for </a:t>
            </a:r>
            <a:r>
              <a:rPr lang="en-US" dirty="0" smtClean="0"/>
              <a:t>correspondence</a:t>
            </a:r>
          </a:p>
        </p:txBody>
      </p:sp>
    </p:spTree>
    <p:extLst>
      <p:ext uri="{BB962C8B-B14F-4D97-AF65-F5344CB8AC3E}">
        <p14:creationId xmlns:p14="http://schemas.microsoft.com/office/powerpoint/2010/main" val="3078697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SFDs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7245" y="1604107"/>
            <a:ext cx="686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Symmetry-factored distances from the </a:t>
            </a:r>
            <a:r>
              <a:rPr lang="en-US" dirty="0" smtClean="0"/>
              <a:t>red </a:t>
            </a:r>
            <a:r>
              <a:rPr lang="en-US" dirty="0"/>
              <a:t>points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63595" y="4080621"/>
            <a:ext cx="686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Symmetry orbits from the red </a:t>
            </a:r>
            <a:r>
              <a:rPr lang="en-US" dirty="0" smtClean="0"/>
              <a:t>points</a:t>
            </a:r>
            <a:endParaRPr lang="en-US" i="1" dirty="0"/>
          </a:p>
        </p:txBody>
      </p:sp>
      <p:pic>
        <p:nvPicPr>
          <p:cNvPr id="3" name="Picture 2" descr="Screen Shot 2014-05-08 at 3.5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5" y="4449953"/>
            <a:ext cx="6867795" cy="1774697"/>
          </a:xfrm>
          <a:prstGeom prst="rect">
            <a:avLst/>
          </a:prstGeom>
        </p:spPr>
      </p:pic>
      <p:pic>
        <p:nvPicPr>
          <p:cNvPr id="8" name="Picture 7" descr="Screen Shot 2014-05-08 at 3.55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5" y="2007765"/>
            <a:ext cx="6861445" cy="17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1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SFDs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965" y="1680077"/>
            <a:ext cx="290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Symmetry-factored distances from the </a:t>
            </a:r>
            <a:r>
              <a:rPr lang="en-US" dirty="0" smtClean="0"/>
              <a:t>red </a:t>
            </a:r>
            <a:r>
              <a:rPr lang="en-US" dirty="0"/>
              <a:t>points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63589" y="2872997"/>
            <a:ext cx="202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Symmetry orbits from the red </a:t>
            </a:r>
            <a:r>
              <a:rPr lang="en-US" dirty="0" smtClean="0"/>
              <a:t>points</a:t>
            </a:r>
            <a:endParaRPr lang="en-US" i="1" dirty="0"/>
          </a:p>
        </p:txBody>
      </p:sp>
      <p:pic>
        <p:nvPicPr>
          <p:cNvPr id="4" name="Picture 3" descr="Screen Shot 2014-05-09 at 9.24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6" y="1552981"/>
            <a:ext cx="4269730" cy="4717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5365" y="4247742"/>
            <a:ext cx="290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Symmetry-factored distances from the </a:t>
            </a:r>
            <a:r>
              <a:rPr lang="en-US" dirty="0" smtClean="0"/>
              <a:t>red </a:t>
            </a:r>
            <a:r>
              <a:rPr lang="en-US" dirty="0"/>
              <a:t>points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315989" y="5440662"/>
            <a:ext cx="202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Symmetry orbits from the red </a:t>
            </a:r>
            <a:r>
              <a:rPr lang="en-US" dirty="0" smtClean="0"/>
              <a:t>points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71916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Segmentation</a:t>
            </a:r>
            <a:endParaRPr lang="en-US" dirty="0"/>
          </a:p>
        </p:txBody>
      </p:sp>
      <p:pic>
        <p:nvPicPr>
          <p:cNvPr id="4" name="Picture 3" descr="Screen Shot 2014-05-08 at 4.0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15" y="1532058"/>
            <a:ext cx="5342115" cy="4290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2348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Symmetry-aware segmentations: </a:t>
            </a:r>
            <a:r>
              <a:rPr lang="en-US" dirty="0" smtClean="0"/>
              <a:t>k</a:t>
            </a:r>
            <a:r>
              <a:rPr lang="en-US" dirty="0"/>
              <a:t>-means </a:t>
            </a:r>
            <a:r>
              <a:rPr lang="en-US" dirty="0" smtClean="0"/>
              <a:t>clustering on </a:t>
            </a:r>
            <a:r>
              <a:rPr lang="en-US" dirty="0"/>
              <a:t>the </a:t>
            </a:r>
            <a:r>
              <a:rPr lang="en-US" dirty="0" smtClean="0"/>
              <a:t>SFE -- </a:t>
            </a:r>
            <a:r>
              <a:rPr lang="en-US" b="1" dirty="0" smtClean="0"/>
              <a:t>preliminary result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1686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Propose </a:t>
            </a:r>
            <a:r>
              <a:rPr lang="en-US" dirty="0"/>
              <a:t>a new class of </a:t>
            </a:r>
            <a:r>
              <a:rPr lang="en-US" dirty="0" smtClean="0"/>
              <a:t>GISIFs: Spectral GISIFs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robust to topological noise than </a:t>
            </a:r>
            <a:r>
              <a:rPr lang="en-US" dirty="0" smtClean="0"/>
              <a:t>those based </a:t>
            </a:r>
            <a:r>
              <a:rPr lang="en-US" dirty="0"/>
              <a:t>on geodesic </a:t>
            </a:r>
            <a:r>
              <a:rPr lang="en-US" dirty="0" smtClean="0"/>
              <a:t>distances</a:t>
            </a:r>
          </a:p>
          <a:p>
            <a:pPr lvl="1"/>
            <a:r>
              <a:rPr lang="en-US" dirty="0" smtClean="0"/>
              <a:t>Generalizes HKS, WKS, ADF…</a:t>
            </a:r>
            <a:endParaRPr lang="en-US" dirty="0"/>
          </a:p>
          <a:p>
            <a:r>
              <a:rPr lang="en-US" dirty="0" smtClean="0"/>
              <a:t>Presented applications: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ymmetry orbits</a:t>
            </a:r>
          </a:p>
          <a:p>
            <a:pPr lvl="1"/>
            <a:r>
              <a:rPr lang="en-US" dirty="0" smtClean="0"/>
              <a:t>symmetry</a:t>
            </a:r>
            <a:r>
              <a:rPr lang="en-US" dirty="0"/>
              <a:t>-aware </a:t>
            </a:r>
            <a:r>
              <a:rPr lang="en-US" dirty="0" smtClean="0"/>
              <a:t>segmentations</a:t>
            </a:r>
            <a:r>
              <a:rPr lang="en-US" dirty="0"/>
              <a:t> </a:t>
            </a:r>
            <a:r>
              <a:rPr lang="en-US" dirty="0" smtClean="0"/>
              <a:t>(preliminary) 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Cannot be computed on non-manifold shapes</a:t>
            </a:r>
          </a:p>
          <a:p>
            <a:pPr lvl="1"/>
            <a:r>
              <a:rPr lang="en-US" dirty="0" smtClean="0"/>
              <a:t>Difficult for a user to decide which spectral GISIFs to use out of the full spectrum and if/how to combine them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344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Theory:</a:t>
            </a:r>
          </a:p>
          <a:p>
            <a:pPr lvl="1"/>
            <a:r>
              <a:rPr lang="en-US" dirty="0" smtClean="0"/>
              <a:t>Study relation between global intrinsic symmetry and multiplicity of eigenvalues of the LB operator</a:t>
            </a:r>
          </a:p>
          <a:p>
            <a:pPr lvl="1"/>
            <a:r>
              <a:rPr lang="en-US" dirty="0" smtClean="0"/>
              <a:t>Formal derivation of </a:t>
            </a:r>
            <a:r>
              <a:rPr lang="en-US" dirty="0" err="1" smtClean="0"/>
              <a:t>sparsity</a:t>
            </a:r>
            <a:r>
              <a:rPr lang="en-US" dirty="0" smtClean="0"/>
              <a:t> property</a:t>
            </a:r>
          </a:p>
          <a:p>
            <a:r>
              <a:rPr lang="en-US" dirty="0" smtClean="0"/>
              <a:t>Heuristics:</a:t>
            </a:r>
          </a:p>
          <a:p>
            <a:pPr lvl="1"/>
            <a:r>
              <a:rPr lang="en-US" dirty="0" smtClean="0"/>
              <a:t>Choosing of most informative GISIFs (</a:t>
            </a:r>
            <a:r>
              <a:rPr lang="en-US" i="1" dirty="0" smtClean="0"/>
              <a:t>e.g.</a:t>
            </a:r>
            <a:r>
              <a:rPr lang="en-US" dirty="0" smtClean="0"/>
              <a:t>, entropy)</a:t>
            </a:r>
          </a:p>
          <a:p>
            <a:pPr lvl="1"/>
            <a:r>
              <a:rPr lang="en-US" dirty="0" smtClean="0"/>
              <a:t>Setting threshold for detecting repeated eigenvalue</a:t>
            </a:r>
          </a:p>
          <a:p>
            <a:r>
              <a:rPr lang="en-US" dirty="0" smtClean="0"/>
              <a:t>Symmetry-aware applications: </a:t>
            </a:r>
          </a:p>
          <a:p>
            <a:pPr lvl="1"/>
            <a:r>
              <a:rPr lang="en-US" dirty="0" err="1" smtClean="0"/>
              <a:t>skeletonization</a:t>
            </a:r>
            <a:endParaRPr lang="en-US" dirty="0"/>
          </a:p>
          <a:p>
            <a:pPr lvl="1"/>
            <a:r>
              <a:rPr lang="en-US" dirty="0" smtClean="0"/>
              <a:t>texture synthesis</a:t>
            </a:r>
          </a:p>
          <a:p>
            <a:pPr lvl="1"/>
            <a:r>
              <a:rPr lang="en-US" dirty="0" err="1" smtClean="0"/>
              <a:t>denoising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repair</a:t>
            </a:r>
          </a:p>
          <a:p>
            <a:pPr lvl="1"/>
            <a:r>
              <a:rPr lang="en-US" dirty="0" smtClean="0"/>
              <a:t>processing </a:t>
            </a:r>
            <a:r>
              <a:rPr lang="en-US" dirty="0"/>
              <a:t>and analysis of </a:t>
            </a:r>
            <a:r>
              <a:rPr lang="en-US" dirty="0" smtClean="0"/>
              <a:t>high-dimensional manifolds</a:t>
            </a:r>
          </a:p>
        </p:txBody>
      </p:sp>
    </p:spTree>
    <p:extLst>
      <p:ext uri="{BB962C8B-B14F-4D97-AF65-F5344CB8AC3E}">
        <p14:creationId xmlns:p14="http://schemas.microsoft.com/office/powerpoint/2010/main" val="640199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4744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5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propose a new class of GISIFs over </a:t>
            </a:r>
            <a:r>
              <a:rPr lang="en-US" dirty="0" smtClean="0"/>
              <a:t>compact Riemannian manifolds</a:t>
            </a:r>
          </a:p>
          <a:p>
            <a:r>
              <a:rPr lang="en-US" dirty="0" smtClean="0"/>
              <a:t>Spectral method: each eigenvalue of </a:t>
            </a:r>
            <a:r>
              <a:rPr lang="en-US" dirty="0"/>
              <a:t>the Laplace-Beltrami operator, either repeated or </a:t>
            </a:r>
            <a:r>
              <a:rPr lang="en-US" dirty="0" smtClean="0"/>
              <a:t>non-</a:t>
            </a:r>
            <a:r>
              <a:rPr lang="en-US" dirty="0"/>
              <a:t>repeated, corresponds to a </a:t>
            </a:r>
            <a:r>
              <a:rPr lang="en-US" dirty="0" smtClean="0"/>
              <a:t>GISIF.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1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Ovsjanikov</a:t>
            </a:r>
            <a:r>
              <a:rPr lang="en-US" dirty="0" smtClean="0"/>
              <a:t>, J. Sun, and L. </a:t>
            </a:r>
            <a:r>
              <a:rPr lang="en-US" dirty="0" err="1" smtClean="0"/>
              <a:t>Guibas</a:t>
            </a:r>
            <a:r>
              <a:rPr lang="en-US" dirty="0" smtClean="0"/>
              <a:t>. “Global intrinsic symmetries of shapes”. Computer Graphics Forum, 27(5):1341–1348, 2008.</a:t>
            </a:r>
          </a:p>
          <a:p>
            <a:r>
              <a:rPr lang="en-US" dirty="0" smtClean="0"/>
              <a:t>V. G. Kim, Y. </a:t>
            </a:r>
            <a:r>
              <a:rPr lang="en-US" dirty="0" err="1" smtClean="0"/>
              <a:t>Lipman</a:t>
            </a:r>
            <a:r>
              <a:rPr lang="en-US" dirty="0" smtClean="0"/>
              <a:t>, and X. Chen. “</a:t>
            </a:r>
            <a:r>
              <a:rPr lang="en-US" dirty="0" err="1" smtClean="0"/>
              <a:t>Möbius</a:t>
            </a:r>
            <a:r>
              <a:rPr lang="en-US" dirty="0" smtClean="0"/>
              <a:t> transformations for global intrinsic symmetry analysis”. Computer Graphics Forum, 29(5):1689–1700, 2010.</a:t>
            </a:r>
          </a:p>
          <a:p>
            <a:r>
              <a:rPr lang="en-US" dirty="0" smtClean="0"/>
              <a:t>Y. </a:t>
            </a:r>
            <a:r>
              <a:rPr lang="en-US" dirty="0" err="1" smtClean="0"/>
              <a:t>Lipman</a:t>
            </a:r>
            <a:r>
              <a:rPr lang="en-US" dirty="0" smtClean="0"/>
              <a:t>, X. Chen, I. </a:t>
            </a:r>
            <a:r>
              <a:rPr lang="en-US" dirty="0" err="1" smtClean="0"/>
              <a:t>Daubechies</a:t>
            </a:r>
            <a:r>
              <a:rPr lang="en-US" dirty="0" smtClean="0"/>
              <a:t>, and T. A. </a:t>
            </a:r>
            <a:r>
              <a:rPr lang="en-US" dirty="0" err="1" smtClean="0"/>
              <a:t>Funkhouser</a:t>
            </a:r>
            <a:r>
              <a:rPr lang="en-US" dirty="0" smtClean="0"/>
              <a:t>. “Symmetry factored embedding and distance”. ACM Transactions on Graphics, 29(4):439–464, 2010.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1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="1" dirty="0" smtClean="0"/>
              <a:t> global </a:t>
            </a:r>
            <a:r>
              <a:rPr lang="en-US" b="1" dirty="0"/>
              <a:t>intrinsic symmetry</a:t>
            </a:r>
            <a:r>
              <a:rPr lang="en-US" dirty="0"/>
              <a:t> on a particular manifold is a </a:t>
            </a:r>
            <a:r>
              <a:rPr lang="en-US" b="1" dirty="0" smtClean="0"/>
              <a:t>geodesic distance</a:t>
            </a:r>
            <a:r>
              <a:rPr lang="en-US" b="1" dirty="0"/>
              <a:t>-preserving</a:t>
            </a:r>
            <a:r>
              <a:rPr lang="en-US" dirty="0"/>
              <a:t> self-</a:t>
            </a:r>
            <a:r>
              <a:rPr lang="en-US" dirty="0" smtClean="0"/>
              <a:t>homeomorphism.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: </a:t>
            </a:r>
            <a:r>
              <a:rPr lang="en-US" i="1" dirty="0" smtClean="0"/>
              <a:t>M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 is a global intrinsic symmetry if for all </a:t>
            </a:r>
            <a:r>
              <a:rPr lang="en-US" b="1" dirty="0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, </a:t>
            </a:r>
            <a:r>
              <a:rPr lang="en-US" b="1" dirty="0" smtClean="0"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in </a:t>
            </a:r>
            <a:r>
              <a:rPr lang="en-US" i="1" dirty="0" smtClean="0"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 it holds that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where </a:t>
            </a:r>
            <a:r>
              <a:rPr lang="en-US" i="1" dirty="0" smtClean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denotes geodesic distance</a:t>
            </a:r>
            <a:endParaRPr lang="en-US" b="1" dirty="0" smtClean="0"/>
          </a:p>
        </p:txBody>
      </p:sp>
      <p:pic>
        <p:nvPicPr>
          <p:cNvPr id="5" name="Picture 4" descr="Screen Shot 2014-05-08 at 7.3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00" y="4531001"/>
            <a:ext cx="306070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2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global </a:t>
            </a:r>
            <a:r>
              <a:rPr lang="en-US" b="1" dirty="0"/>
              <a:t>i</a:t>
            </a:r>
            <a:r>
              <a:rPr lang="en-US" b="1" dirty="0" smtClean="0"/>
              <a:t>ntrinsic </a:t>
            </a:r>
            <a:r>
              <a:rPr lang="en-US" b="1" dirty="0"/>
              <a:t>s</a:t>
            </a:r>
            <a:r>
              <a:rPr lang="en-US" b="1" dirty="0" smtClean="0"/>
              <a:t>ymmetry </a:t>
            </a:r>
            <a:r>
              <a:rPr lang="en-US" b="1" dirty="0"/>
              <a:t>i</a:t>
            </a:r>
            <a:r>
              <a:rPr lang="en-US" b="1" dirty="0" smtClean="0"/>
              <a:t>nvariant </a:t>
            </a:r>
            <a:r>
              <a:rPr lang="en-US" b="1" dirty="0"/>
              <a:t>f</a:t>
            </a:r>
            <a:r>
              <a:rPr lang="en-US" b="1" dirty="0" smtClean="0"/>
              <a:t>unction</a:t>
            </a:r>
            <a:r>
              <a:rPr lang="en-US" dirty="0" smtClean="0"/>
              <a:t> (GISIF) is any function </a:t>
            </a:r>
            <a:r>
              <a:rPr lang="en-US" i="1" dirty="0" smtClean="0"/>
              <a:t>f</a:t>
            </a:r>
            <a:r>
              <a:rPr lang="en-US" dirty="0" smtClean="0"/>
              <a:t>: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R such that for any global intrinsic symmetry </a:t>
            </a:r>
            <a:r>
              <a:rPr lang="en-US" i="1" dirty="0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 it holds that     </a:t>
            </a:r>
            <a:r>
              <a:rPr lang="en-US" i="1" dirty="0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 o </a:t>
            </a:r>
            <a:r>
              <a:rPr lang="en-US" i="1" dirty="0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 = </a:t>
            </a:r>
            <a:r>
              <a:rPr lang="en-US" i="1" dirty="0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smtClean="0"/>
              <a:t>In other words, if for all </a:t>
            </a:r>
            <a:r>
              <a:rPr lang="en-US" b="1" dirty="0" smtClean="0"/>
              <a:t>p</a:t>
            </a:r>
            <a:r>
              <a:rPr lang="en-US" dirty="0" smtClean="0"/>
              <a:t> in </a:t>
            </a:r>
            <a:r>
              <a:rPr lang="en-US" i="1" dirty="0" smtClean="0"/>
              <a:t>M</a:t>
            </a:r>
            <a:r>
              <a:rPr lang="en-US" dirty="0" smtClean="0"/>
              <a:t> it holds that </a:t>
            </a:r>
            <a:endParaRPr lang="en-US" i="1" dirty="0"/>
          </a:p>
        </p:txBody>
      </p:sp>
      <p:pic>
        <p:nvPicPr>
          <p:cNvPr id="4" name="Picture 3" descr="Screen Shot 2014-05-08 at 7.4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25" y="4586531"/>
            <a:ext cx="35242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useful propositions:</a:t>
            </a:r>
          </a:p>
          <a:p>
            <a:pPr lvl="1"/>
            <a:r>
              <a:rPr lang="en-US" dirty="0" smtClean="0"/>
              <a:t>Constant functions,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b="1" dirty="0" smtClean="0"/>
              <a:t>p</a:t>
            </a:r>
            <a:r>
              <a:rPr lang="en-US" dirty="0" smtClean="0"/>
              <a:t>) = c for all </a:t>
            </a:r>
            <a:r>
              <a:rPr lang="en-US" b="1" dirty="0" smtClean="0"/>
              <a:t>p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are GISIFs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f</a:t>
            </a:r>
            <a:r>
              <a:rPr lang="en-US" dirty="0" smtClean="0"/>
              <a:t> is a GISIF then </a:t>
            </a:r>
            <a:r>
              <a:rPr lang="en-US" i="1" dirty="0" smtClean="0"/>
              <a:t>c </a:t>
            </a:r>
            <a:r>
              <a:rPr lang="en-US" dirty="0" smtClean="0"/>
              <a:t>* </a:t>
            </a:r>
            <a:r>
              <a:rPr lang="en-US" i="1" dirty="0" smtClean="0"/>
              <a:t>f</a:t>
            </a:r>
            <a:r>
              <a:rPr lang="en-US" dirty="0" smtClean="0"/>
              <a:t> is a GISIF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are GISIFs, then </a:t>
            </a:r>
            <a:r>
              <a:rPr lang="en-US" i="1" dirty="0" smtClean="0"/>
              <a:t>f</a:t>
            </a:r>
            <a:r>
              <a:rPr lang="en-US" dirty="0" smtClean="0"/>
              <a:t> +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g </a:t>
            </a:r>
            <a:r>
              <a:rPr lang="en-US" dirty="0" smtClean="0"/>
              <a:t>–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 * </a:t>
            </a:r>
            <a:r>
              <a:rPr lang="en-US" i="1" dirty="0" smtClean="0"/>
              <a:t>g</a:t>
            </a:r>
            <a:r>
              <a:rPr lang="en-US" dirty="0" smtClean="0"/>
              <a:t>, and </a:t>
            </a:r>
            <a:r>
              <a:rPr lang="en-US" i="1" dirty="0" smtClean="0"/>
              <a:t>f</a:t>
            </a:r>
            <a:r>
              <a:rPr lang="en-US" dirty="0" smtClean="0"/>
              <a:t>/</a:t>
            </a:r>
            <a:r>
              <a:rPr lang="en-US" i="1" dirty="0" smtClean="0"/>
              <a:t>g</a:t>
            </a:r>
            <a:r>
              <a:rPr lang="en-US" dirty="0" smtClean="0"/>
              <a:t> (for </a:t>
            </a:r>
            <a:r>
              <a:rPr lang="en-US" i="1" dirty="0" smtClean="0"/>
              <a:t>g</a:t>
            </a:r>
            <a:r>
              <a:rPr lang="en-US" dirty="0" smtClean="0"/>
              <a:t> ≠ 0) are all GISIFs</a:t>
            </a:r>
          </a:p>
          <a:p>
            <a:r>
              <a:rPr lang="en-US" dirty="0"/>
              <a:t>Based on the above propositions, all of the GISIFs defined </a:t>
            </a:r>
            <a:r>
              <a:rPr lang="en-US" dirty="0" smtClean="0"/>
              <a:t>on a manifold form </a:t>
            </a:r>
            <a:r>
              <a:rPr lang="en-US" dirty="0"/>
              <a:t>a linear space </a:t>
            </a:r>
            <a:r>
              <a:rPr lang="en-US" dirty="0" smtClean="0"/>
              <a:t>called </a:t>
            </a:r>
            <a:r>
              <a:rPr lang="en-US" dirty="0"/>
              <a:t>the global intrinsic </a:t>
            </a:r>
            <a:r>
              <a:rPr lang="en-US" dirty="0" smtClean="0"/>
              <a:t>symmetry invariant </a:t>
            </a:r>
            <a:r>
              <a:rPr lang="en-US" dirty="0"/>
              <a:t>function </a:t>
            </a:r>
            <a:r>
              <a:rPr lang="en-US" dirty="0" smtClean="0"/>
              <a:t>space.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6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GISIFs via the LB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propose a new class of GISIFs based on the </a:t>
            </a:r>
            <a:r>
              <a:rPr lang="en-US" b="1" dirty="0" err="1" smtClean="0"/>
              <a:t>eigendecomposition</a:t>
            </a:r>
            <a:r>
              <a:rPr lang="en-US" b="1" dirty="0" smtClean="0"/>
              <a:t> of </a:t>
            </a:r>
            <a:r>
              <a:rPr lang="en-US" b="1" dirty="0"/>
              <a:t>the Laplace-Beltrami operator</a:t>
            </a:r>
            <a:r>
              <a:rPr lang="en-US" dirty="0"/>
              <a:t> on compact Riemannian </a:t>
            </a:r>
            <a:r>
              <a:rPr lang="en-US" dirty="0" smtClean="0"/>
              <a:t>manifolds without </a:t>
            </a:r>
            <a:r>
              <a:rPr lang="en-US" dirty="0"/>
              <a:t>boundaries</a:t>
            </a:r>
            <a:r>
              <a:rPr lang="en-US" dirty="0" smtClean="0"/>
              <a:t>.</a:t>
            </a:r>
          </a:p>
          <a:p>
            <a:r>
              <a:rPr lang="en-US" dirty="0"/>
              <a:t>Each GISIF corresponds to an eigenvalue</a:t>
            </a:r>
            <a:r>
              <a:rPr lang="en-US" dirty="0" smtClean="0"/>
              <a:t>, repeated </a:t>
            </a:r>
            <a:r>
              <a:rPr lang="en-US" dirty="0"/>
              <a:t>or non-repeated, of the Laplace-Beltrami operator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Formally stated…</a:t>
            </a:r>
          </a:p>
        </p:txBody>
      </p:sp>
    </p:spTree>
    <p:extLst>
      <p:ext uri="{BB962C8B-B14F-4D97-AF65-F5344CB8AC3E}">
        <p14:creationId xmlns:p14="http://schemas.microsoft.com/office/powerpoint/2010/main" val="349307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GISIFs via the LB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Theorem</a:t>
            </a:r>
            <a:r>
              <a:rPr lang="en-US" dirty="0" smtClean="0"/>
              <a:t>: Suppose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/>
              <a:t>is a compact Riemannian manifold </a:t>
            </a:r>
            <a:r>
              <a:rPr lang="en-US" dirty="0" smtClean="0"/>
              <a:t>without boundary</a:t>
            </a:r>
            <a:r>
              <a:rPr lang="en-US" dirty="0"/>
              <a:t>, </a:t>
            </a:r>
            <a:r>
              <a:rPr lang="en-US" i="1" dirty="0" err="1" smtClean="0"/>
              <a:t>λ</a:t>
            </a:r>
            <a:r>
              <a:rPr lang="en-US" i="1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is an eigenvalue of the Laplace-Beltrami operator </a:t>
            </a:r>
            <a:r>
              <a:rPr lang="en-US" dirty="0" err="1" smtClean="0"/>
              <a:t>Δ</a:t>
            </a:r>
            <a:r>
              <a:rPr lang="en-US" dirty="0" smtClean="0"/>
              <a:t> on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/>
              <a:t>with a </a:t>
            </a:r>
            <a:r>
              <a:rPr lang="en-US" i="1" dirty="0"/>
              <a:t>k</a:t>
            </a:r>
            <a:r>
              <a:rPr lang="en-US" dirty="0"/>
              <a:t>-dimensional </a:t>
            </a:r>
            <a:r>
              <a:rPr lang="en-US" dirty="0" err="1"/>
              <a:t>eigenfunction</a:t>
            </a:r>
            <a:r>
              <a:rPr lang="en-US" dirty="0"/>
              <a:t> space. If </a:t>
            </a:r>
            <a:r>
              <a:rPr lang="en-US" dirty="0" smtClean="0"/>
              <a:t>φ</a:t>
            </a:r>
            <a:r>
              <a:rPr lang="en-US" i="1" baseline="-25000" dirty="0" smtClean="0"/>
              <a:t>i1</a:t>
            </a:r>
            <a:r>
              <a:rPr lang="en-US" dirty="0" smtClean="0"/>
              <a:t>, φ</a:t>
            </a:r>
            <a:r>
              <a:rPr lang="en-US" i="1" baseline="-25000" dirty="0" smtClean="0"/>
              <a:t>i2</a:t>
            </a:r>
            <a:r>
              <a:rPr lang="en-US" dirty="0" smtClean="0"/>
              <a:t>, …, </a:t>
            </a:r>
            <a:r>
              <a:rPr lang="en-US" dirty="0" err="1" smtClean="0"/>
              <a:t>φ</a:t>
            </a:r>
            <a:r>
              <a:rPr lang="en-US" i="1" baseline="-25000" dirty="0" err="1" smtClean="0"/>
              <a:t>ik</a:t>
            </a:r>
            <a:r>
              <a:rPr lang="en-US" dirty="0" smtClean="0"/>
              <a:t> is an </a:t>
            </a:r>
            <a:r>
              <a:rPr lang="en-US" dirty="0"/>
              <a:t>orthogonal basis of the </a:t>
            </a:r>
            <a:r>
              <a:rPr lang="en-US" dirty="0" smtClean="0"/>
              <a:t>corresponding </a:t>
            </a:r>
            <a:r>
              <a:rPr lang="en-US" dirty="0" err="1" smtClean="0"/>
              <a:t>eigenfunction</a:t>
            </a:r>
            <a:r>
              <a:rPr lang="en-US" dirty="0" smtClean="0"/>
              <a:t> </a:t>
            </a:r>
            <a:r>
              <a:rPr lang="en-US" dirty="0"/>
              <a:t>space of </a:t>
            </a:r>
            <a:r>
              <a:rPr lang="en-US" i="1" dirty="0" err="1" smtClean="0"/>
              <a:t>λ</a:t>
            </a:r>
            <a:r>
              <a:rPr lang="en-US" i="1" baseline="-25000" dirty="0" err="1" smtClean="0"/>
              <a:t>i</a:t>
            </a:r>
            <a:r>
              <a:rPr lang="en-US" dirty="0" smtClean="0"/>
              <a:t>, then </a:t>
            </a:r>
            <a:r>
              <a:rPr lang="en-US" dirty="0"/>
              <a:t>the </a:t>
            </a:r>
            <a:r>
              <a:rPr lang="en-US" dirty="0" smtClean="0"/>
              <a:t>function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a GISIF on </a:t>
            </a:r>
            <a:r>
              <a:rPr lang="en-US" i="1" dirty="0" smtClean="0"/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Discretized on meshes and point clouds (cotangent weights).</a:t>
            </a:r>
          </a:p>
          <a:p>
            <a:r>
              <a:rPr lang="en-US" dirty="0" smtClean="0"/>
              <a:t>Generalizes HKS, WKS, ADF…</a:t>
            </a:r>
            <a:endParaRPr lang="en-US" dirty="0"/>
          </a:p>
        </p:txBody>
      </p:sp>
      <p:pic>
        <p:nvPicPr>
          <p:cNvPr id="8" name="Picture 7" descr="Screen Shot 2014-05-08 at 9.3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16" y="3520234"/>
            <a:ext cx="2241550" cy="10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57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981</Words>
  <Application>Microsoft Macintosh PowerPoint</Application>
  <PresentationFormat>On-screen Show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Spectral Global Intrinsic Symmetry Invariant Functions</vt:lpstr>
      <vt:lpstr>Introduction</vt:lpstr>
      <vt:lpstr>Introduction</vt:lpstr>
      <vt:lpstr>Main Related Work</vt:lpstr>
      <vt:lpstr>Background</vt:lpstr>
      <vt:lpstr>Background</vt:lpstr>
      <vt:lpstr>Background</vt:lpstr>
      <vt:lpstr>Spectral GISIFs via the LB Operator</vt:lpstr>
      <vt:lpstr>Spectral GISIFs via the LB Operator</vt:lpstr>
      <vt:lpstr>Results</vt:lpstr>
      <vt:lpstr>Results</vt:lpstr>
      <vt:lpstr>Results</vt:lpstr>
      <vt:lpstr>Results: Sparsity</vt:lpstr>
      <vt:lpstr>Results: Sparsity</vt:lpstr>
      <vt:lpstr>Results: Robustness to Noise</vt:lpstr>
      <vt:lpstr>Results: Comparison to HKS</vt:lpstr>
      <vt:lpstr>Results: Comparison to AGD</vt:lpstr>
      <vt:lpstr>Applications: SFDs</vt:lpstr>
      <vt:lpstr>Applications: SFDs</vt:lpstr>
      <vt:lpstr>Applications: SFDs</vt:lpstr>
      <vt:lpstr>Applications: SFDs</vt:lpstr>
      <vt:lpstr>Application: Segmentation</vt:lpstr>
      <vt:lpstr>Summary and Limitations</vt:lpstr>
      <vt:lpstr>Future Work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Global Intrinsic Symmetry Invariant Functions</dc:title>
  <dc:creator>Patricio Simari</dc:creator>
  <cp:lastModifiedBy>Patricio Simari</cp:lastModifiedBy>
  <cp:revision>78</cp:revision>
  <dcterms:created xsi:type="dcterms:W3CDTF">2014-05-08T14:17:13Z</dcterms:created>
  <dcterms:modified xsi:type="dcterms:W3CDTF">2014-05-10T15:02:10Z</dcterms:modified>
</cp:coreProperties>
</file>