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06" r:id="rId1"/>
  </p:sldMasterIdLst>
  <p:notesMasterIdLst>
    <p:notesMasterId r:id="rId66"/>
  </p:notesMasterIdLst>
  <p:handoutMasterIdLst>
    <p:handoutMasterId r:id="rId67"/>
  </p:handoutMasterIdLst>
  <p:sldIdLst>
    <p:sldId id="461" r:id="rId2"/>
    <p:sldId id="462" r:id="rId3"/>
    <p:sldId id="463" r:id="rId4"/>
    <p:sldId id="464" r:id="rId5"/>
    <p:sldId id="465" r:id="rId6"/>
    <p:sldId id="466" r:id="rId7"/>
    <p:sldId id="467" r:id="rId8"/>
    <p:sldId id="468" r:id="rId9"/>
    <p:sldId id="469" r:id="rId10"/>
    <p:sldId id="470" r:id="rId11"/>
    <p:sldId id="471" r:id="rId12"/>
    <p:sldId id="472" r:id="rId13"/>
    <p:sldId id="473" r:id="rId14"/>
    <p:sldId id="474" r:id="rId15"/>
    <p:sldId id="475" r:id="rId16"/>
    <p:sldId id="476" r:id="rId17"/>
    <p:sldId id="477" r:id="rId18"/>
    <p:sldId id="478" r:id="rId19"/>
    <p:sldId id="479" r:id="rId20"/>
    <p:sldId id="480" r:id="rId21"/>
    <p:sldId id="481" r:id="rId22"/>
    <p:sldId id="482" r:id="rId23"/>
    <p:sldId id="483" r:id="rId24"/>
    <p:sldId id="383" r:id="rId25"/>
    <p:sldId id="384" r:id="rId26"/>
    <p:sldId id="385" r:id="rId27"/>
    <p:sldId id="386" r:id="rId28"/>
    <p:sldId id="435" r:id="rId29"/>
    <p:sldId id="388" r:id="rId30"/>
    <p:sldId id="389" r:id="rId31"/>
    <p:sldId id="390" r:id="rId32"/>
    <p:sldId id="391" r:id="rId33"/>
    <p:sldId id="392" r:id="rId34"/>
    <p:sldId id="393" r:id="rId35"/>
    <p:sldId id="394" r:id="rId36"/>
    <p:sldId id="395" r:id="rId37"/>
    <p:sldId id="396" r:id="rId38"/>
    <p:sldId id="397" r:id="rId39"/>
    <p:sldId id="425" r:id="rId40"/>
    <p:sldId id="426" r:id="rId41"/>
    <p:sldId id="430" r:id="rId42"/>
    <p:sldId id="432" r:id="rId43"/>
    <p:sldId id="433" r:id="rId44"/>
    <p:sldId id="401" r:id="rId45"/>
    <p:sldId id="434" r:id="rId46"/>
    <p:sldId id="437" r:id="rId47"/>
    <p:sldId id="404" r:id="rId48"/>
    <p:sldId id="405" r:id="rId49"/>
    <p:sldId id="407" r:id="rId50"/>
    <p:sldId id="408" r:id="rId51"/>
    <p:sldId id="409" r:id="rId52"/>
    <p:sldId id="410" r:id="rId53"/>
    <p:sldId id="423" r:id="rId54"/>
    <p:sldId id="424" r:id="rId55"/>
    <p:sldId id="411" r:id="rId56"/>
    <p:sldId id="412" r:id="rId57"/>
    <p:sldId id="413" r:id="rId58"/>
    <p:sldId id="414" r:id="rId59"/>
    <p:sldId id="417" r:id="rId60"/>
    <p:sldId id="460" r:id="rId61"/>
    <p:sldId id="419" r:id="rId62"/>
    <p:sldId id="420" r:id="rId63"/>
    <p:sldId id="421" r:id="rId64"/>
    <p:sldId id="422" r:id="rId6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i" initials="r" lastIdx="1" clrIdx="0">
    <p:extLst>
      <p:ext uri="{19B8F6BF-5375-455C-9EA6-DF929625EA0E}">
        <p15:presenceInfo xmlns="" xmlns:p15="http://schemas.microsoft.com/office/powerpoint/2012/main" userId="ru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6535"/>
    <a:srgbClr val="EC3A02"/>
    <a:srgbClr val="F5F7F9"/>
    <a:srgbClr val="7097D3"/>
    <a:srgbClr val="FE997A"/>
    <a:srgbClr val="000000"/>
    <a:srgbClr val="00DE64"/>
    <a:srgbClr val="4A6717"/>
    <a:srgbClr val="3C4E80"/>
    <a:srgbClr val="B263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0" autoAdjust="0"/>
    <p:restoredTop sz="63364" autoAdjust="0"/>
  </p:normalViewPr>
  <p:slideViewPr>
    <p:cSldViewPr snapToGrid="0" snapToObjects="1">
      <p:cViewPr>
        <p:scale>
          <a:sx n="60" d="100"/>
          <a:sy n="60" d="100"/>
        </p:scale>
        <p:origin x="-1680" y="-54"/>
      </p:cViewPr>
      <p:guideLst>
        <p:guide orient="horz" pos="162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ECAB4-0EF0-4BD2-8035-E0392EE57E06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2FAB1-B351-4795-A4CF-0DD9AFBDB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4215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C5224-E7C9-7E44-89EA-DCB9174972C8}" type="datetimeFigureOut">
              <a:rPr lang="en-US" smtClean="0"/>
              <a:pPr/>
              <a:t>8/11/2014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708A8-9C89-084C-B416-24967D273C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581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418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key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point is that when analyzing or comparing complex things, one needs focal points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focal points can be determined within a context.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apply this idea to the analysis of large collections of indoor scenes.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64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To organize a scene collection,</a:t>
            </a:r>
            <a:r>
              <a:rPr lang="en-US" altLang="zh-CN" baseline="0" dirty="0" smtClean="0"/>
              <a:t> the first and foremost challenge is how to measure the similarity between the scenes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62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We advocate that 3D scenes should be compared </a:t>
            </a:r>
            <a:r>
              <a:rPr lang="en-US" altLang="zh-CN" baseline="0" dirty="0" err="1" smtClean="0"/>
              <a:t>wrt</a:t>
            </a:r>
            <a:r>
              <a:rPr lang="en-US" altLang="zh-CN" baseline="0" dirty="0" smtClean="0"/>
              <a:t> a focal point</a:t>
            </a:r>
          </a:p>
          <a:p>
            <a:r>
              <a:rPr lang="en-US" altLang="zh-CN" baseline="0" dirty="0" smtClean="0"/>
              <a:t>Here a focal point is a </a:t>
            </a:r>
            <a:r>
              <a:rPr lang="en-US" altLang="zh-CN" baseline="0" dirty="0" err="1" smtClean="0"/>
              <a:t>subregion</a:t>
            </a:r>
            <a:r>
              <a:rPr lang="en-US" altLang="zh-CN" baseline="0" dirty="0" smtClean="0"/>
              <a:t>, or </a:t>
            </a:r>
            <a:r>
              <a:rPr lang="en-US" altLang="zh-CN" baseline="0" dirty="0" err="1" smtClean="0"/>
              <a:t>subscene</a:t>
            </a:r>
            <a:r>
              <a:rPr lang="en-US" altLang="zh-CN" baseline="0" dirty="0" smtClean="0"/>
              <a:t>, of the 3D scenes</a:t>
            </a:r>
          </a:p>
          <a:p>
            <a:r>
              <a:rPr lang="en-US" altLang="zh-CN" dirty="0" smtClean="0"/>
              <a:t>For example, when bed and nightstands are focused on,</a:t>
            </a:r>
            <a:r>
              <a:rPr lang="en-US" altLang="zh-CN" baseline="0" dirty="0" smtClean="0"/>
              <a:t> it is easier for us to judge that the bottom scene is closer to the top left one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95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When the </a:t>
            </a:r>
            <a:r>
              <a:rPr lang="en-US" altLang="zh-CN" dirty="0" err="1" smtClean="0"/>
              <a:t>tv</a:t>
            </a:r>
            <a:r>
              <a:rPr lang="en-US" altLang="zh-CN" dirty="0" smtClean="0"/>
              <a:t>-table-sofa combo is the focus, the bottom</a:t>
            </a:r>
            <a:r>
              <a:rPr lang="en-US" altLang="zh-CN" baseline="0" dirty="0" smtClean="0"/>
              <a:t> scene is closer to the right one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1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Second, focal points should be determined within a context, via co-analyzing a set of scenes</a:t>
            </a:r>
          </a:p>
          <a:p>
            <a:r>
              <a:rPr lang="en-US" altLang="zh-CN" baseline="0" dirty="0" smtClean="0"/>
              <a:t>Specifically, we seek for focal points as those </a:t>
            </a:r>
            <a:r>
              <a:rPr lang="en-US" altLang="zh-CN" baseline="0" dirty="0" err="1" smtClean="0"/>
              <a:t>subscenes</a:t>
            </a:r>
            <a:r>
              <a:rPr lang="en-US" altLang="zh-CN" baseline="0" dirty="0" smtClean="0"/>
              <a:t> which can characterize a semantic scene type.</a:t>
            </a:r>
          </a:p>
          <a:p>
            <a:r>
              <a:rPr lang="en-US" altLang="zh-CN" baseline="0" dirty="0" smtClean="0"/>
              <a:t>For example, the </a:t>
            </a:r>
            <a:r>
              <a:rPr lang="en-US" altLang="zh-CN" baseline="0" dirty="0" err="1" smtClean="0"/>
              <a:t>tv</a:t>
            </a:r>
            <a:r>
              <a:rPr lang="en-US" altLang="zh-CN" baseline="0" dirty="0" smtClean="0"/>
              <a:t>-table-sofa combo is representative in living rooms since it appears frequently in that category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45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However,</a:t>
            </a:r>
            <a:r>
              <a:rPr lang="en-US" altLang="zh-CN" baseline="0" dirty="0" smtClean="0"/>
              <a:t> frequency alone is not enough..</a:t>
            </a:r>
          </a:p>
          <a:p>
            <a:r>
              <a:rPr lang="en-US" altLang="zh-CN" baseline="0" dirty="0" smtClean="0"/>
              <a:t>For example, a single chair may appear in most indoor scenes,</a:t>
            </a:r>
          </a:p>
          <a:p>
            <a:r>
              <a:rPr lang="en-US" altLang="zh-CN" baseline="0" dirty="0" smtClean="0"/>
              <a:t>such a trivially frequent </a:t>
            </a:r>
            <a:r>
              <a:rPr lang="en-US" altLang="zh-CN" baseline="0" dirty="0" err="1" smtClean="0"/>
              <a:t>subscene</a:t>
            </a:r>
            <a:r>
              <a:rPr lang="en-US" altLang="zh-CN" baseline="0" dirty="0" smtClean="0"/>
              <a:t> is meaningless since it does not characterize any scene type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73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So what we require</a:t>
            </a:r>
            <a:r>
              <a:rPr lang="en-US" altLang="zh-CN" baseline="0" dirty="0" smtClean="0"/>
              <a:t> about focal points </a:t>
            </a:r>
            <a:r>
              <a:rPr lang="en-US" altLang="zh-CN" dirty="0" smtClean="0"/>
              <a:t>is not only frequent but also discriminant,</a:t>
            </a:r>
          </a:p>
          <a:p>
            <a:r>
              <a:rPr lang="en-US" altLang="zh-CN" dirty="0" smtClean="0"/>
              <a:t>A focal</a:t>
            </a:r>
            <a:r>
              <a:rPr lang="en-US" altLang="zh-CN" baseline="0" dirty="0" smtClean="0"/>
              <a:t> point should be </a:t>
            </a:r>
            <a:r>
              <a:rPr lang="en-US" altLang="zh-CN" dirty="0" smtClean="0"/>
              <a:t>frequent only within</a:t>
            </a:r>
            <a:r>
              <a:rPr lang="en-US" altLang="zh-CN" baseline="0" dirty="0" smtClean="0"/>
              <a:t> the set of semantically related scenes,</a:t>
            </a:r>
          </a:p>
          <a:p>
            <a:r>
              <a:rPr lang="en-US" altLang="zh-CN" baseline="0" dirty="0" smtClean="0"/>
              <a:t>so that it characterizes the corresponding scene category</a:t>
            </a:r>
          </a:p>
          <a:p>
            <a:r>
              <a:rPr lang="en-US" altLang="zh-CN" baseline="0" dirty="0" smtClean="0"/>
              <a:t>However, the scene categories are unknown beforehand so we have to perform unsupervised clustering to reveal them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93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So </a:t>
            </a:r>
            <a:r>
              <a:rPr lang="en-US" altLang="zh-CN" baseline="0" dirty="0" smtClean="0"/>
              <a:t>we are faced with two coupled problems,</a:t>
            </a:r>
          </a:p>
          <a:p>
            <a:r>
              <a:rPr lang="en-US" altLang="zh-CN" baseline="0" dirty="0" smtClean="0"/>
              <a:t>On the one hand, focal point detection relies on meaningful clustering</a:t>
            </a:r>
          </a:p>
          <a:p>
            <a:r>
              <a:rPr lang="en-US" altLang="zh-CN" baseline="0" dirty="0" smtClean="0"/>
              <a:t>On the other hand, scene clusters are characterized by their representative focal points</a:t>
            </a:r>
          </a:p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92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Here’s </a:t>
            </a:r>
            <a:r>
              <a:rPr lang="en-US" altLang="zh-CN" baseline="0" dirty="0" smtClean="0"/>
              <a:t>an overview of our solution</a:t>
            </a:r>
          </a:p>
          <a:p>
            <a:r>
              <a:rPr lang="en-US" altLang="zh-CN" baseline="0" dirty="0" smtClean="0"/>
              <a:t>First, every scene in the input collection is represented with a structural graph of the bounding boxes of scene objects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02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Next</a:t>
            </a:r>
            <a:r>
              <a:rPr lang="en-US" altLang="zh-CN" baseline="0" dirty="0" smtClean="0"/>
              <a:t>, we solve the coupled problems of focal point detection and focal-based scene clustering via interleaving optimization.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02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Good morning</a:t>
            </a:r>
            <a:r>
              <a:rPr lang="en-US" altLang="zh-CN" baseline="0" dirty="0" smtClean="0"/>
              <a:t> everyone, </a:t>
            </a:r>
            <a:r>
              <a:rPr lang="en-US" altLang="zh-CN" dirty="0" smtClean="0"/>
              <a:t>the topic</a:t>
            </a:r>
            <a:r>
              <a:rPr lang="en-US" altLang="zh-CN" baseline="0" dirty="0" smtClean="0"/>
              <a:t> of our paper is about organizing collections of 3D scenes.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04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With the detected focal points,</a:t>
            </a:r>
            <a:r>
              <a:rPr lang="en-US" altLang="zh-CN" baseline="0" dirty="0" smtClean="0"/>
              <a:t> we can perform focal-based organization of the input scene collection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476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An interesting thing we will show is that focal points provide linkage to relate different scenes</a:t>
            </a:r>
          </a:p>
          <a:p>
            <a:r>
              <a:rPr lang="en-US" altLang="zh-CN" baseline="0" dirty="0" smtClean="0"/>
              <a:t>and such linkage can facilitate exploration of scene collections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217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So the major ideas in</a:t>
            </a:r>
            <a:r>
              <a:rPr lang="en-US" altLang="zh-CN" baseline="0" dirty="0" smtClean="0"/>
              <a:t> our paper are </a:t>
            </a:r>
            <a:r>
              <a:rPr lang="en-US" altLang="zh-CN" baseline="0" smtClean="0"/>
              <a:t>the following:</a:t>
            </a:r>
            <a:endParaRPr lang="en-US" altLang="zh-CN" baseline="0" dirty="0" smtClean="0"/>
          </a:p>
          <a:p>
            <a:r>
              <a:rPr lang="en-US" altLang="zh-CN" baseline="0" dirty="0" smtClean="0"/>
              <a:t>First, to measure the similarity of complex things, we propose to use focal points,</a:t>
            </a:r>
          </a:p>
          <a:p>
            <a:r>
              <a:rPr lang="en-US" altLang="zh-CN" baseline="0" dirty="0" smtClean="0"/>
              <a:t>Secondly, to detect focal points, we perform co-analysis over a scene collection, which is coupled with meaningful scene clustering</a:t>
            </a:r>
          </a:p>
          <a:p>
            <a:r>
              <a:rPr lang="en-US" altLang="zh-CN" baseline="0" dirty="0" smtClean="0"/>
              <a:t>Finally, the extracted focal points provides a linkage to relate the scenes which can facilitate organization and exploration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9908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Now let me hand the detailed</a:t>
            </a:r>
            <a:r>
              <a:rPr lang="en-US" altLang="zh-CN" baseline="0" dirty="0" smtClean="0"/>
              <a:t> description of our method to Rui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516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Thanks,</a:t>
            </a:r>
            <a:r>
              <a:rPr lang="en-US" baseline="0" dirty="0" smtClean="0"/>
              <a:t> Kevin. So, let’s first take a look at the datasets.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2086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work on two</a:t>
            </a:r>
            <a:r>
              <a:rPr lang="en-US" baseline="0" dirty="0" smtClean="0"/>
              <a:t> datasets, the Stanford and the Tsinghua scene repository. </a:t>
            </a:r>
          </a:p>
          <a:p>
            <a:r>
              <a:rPr lang="en-US" baseline="0" dirty="0" smtClean="0"/>
              <a:t>As we can see, both datasets are heterogeneous (CLICK!) in terms of scene categories.</a:t>
            </a:r>
          </a:p>
          <a:p>
            <a:r>
              <a:rPr lang="en-US" baseline="0" dirty="0" smtClean="0"/>
              <a:t>Moreover, Tsinghua dataset contains (CLICK!) 102 hybrid scenes, meaning each scene is composed of many </a:t>
            </a:r>
            <a:r>
              <a:rPr lang="en-US" baseline="0" dirty="0" err="1" smtClean="0"/>
              <a:t>subscenes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0413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Then, the</a:t>
            </a:r>
            <a:r>
              <a:rPr lang="en-US" baseline="0" dirty="0" smtClean="0"/>
              <a:t> </a:t>
            </a:r>
            <a:r>
              <a:rPr lang="en-US" dirty="0" smtClean="0"/>
              <a:t>structural</a:t>
            </a:r>
            <a:r>
              <a:rPr lang="en-US" baseline="0" dirty="0" smtClean="0"/>
              <a:t> graph and layout similarity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4578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each input scene, (CLICK!) we build a structural graph.</a:t>
            </a:r>
          </a:p>
          <a:p>
            <a:r>
              <a:rPr lang="en-US" baseline="0" dirty="0" smtClean="0"/>
              <a:t>The nodes are scene objects abstracted by their oriented bounding boxes and</a:t>
            </a:r>
          </a:p>
          <a:p>
            <a:r>
              <a:rPr lang="en-US" baseline="0" dirty="0" smtClean="0"/>
              <a:t>(CLICK!) the edges encode spatial relationship between objects.</a:t>
            </a:r>
          </a:p>
          <a:p>
            <a:r>
              <a:rPr lang="en-US" baseline="0" dirty="0" smtClean="0"/>
              <a:t>We have two types of edges, support and proximity.</a:t>
            </a:r>
          </a:p>
        </p:txBody>
      </p:sp>
    </p:spTree>
    <p:extLst>
      <p:ext uri="{BB962C8B-B14F-4D97-AF65-F5344CB8AC3E}">
        <p14:creationId xmlns:p14="http://schemas.microsoft.com/office/powerpoint/2010/main" val="7614170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Layout similarity is used when measuring edge similarity.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measures the spatial arrangement of object OBBs,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edge tags.</a:t>
            </a:r>
          </a:p>
          <a:p>
            <a:r>
              <a:rPr lang="en-US" baseline="0" dirty="0" smtClean="0"/>
              <a:t>(CLICK!)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Layout similarity has a finer characterization of proximity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relationships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between objects,</a:t>
            </a:r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baseline="0" dirty="0" smtClean="0"/>
              <a:t>(CLICK!)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e.g. the proximity relation between the desk and chair in the figure.</a:t>
            </a: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5105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</a:t>
            </a:r>
            <a:r>
              <a:rPr lang="en-US" baseline="0" dirty="0" smtClean="0"/>
              <a:t> these preparations, let’s go to see our focal-driven scene co-analysis.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938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 amount</a:t>
            </a:r>
            <a:r>
              <a:rPr lang="en-US" altLang="zh-CN" baseline="0" dirty="0" smtClean="0"/>
              <a:t> of 3D models is rapidly growing and many large repositories can be found on the Internet</a:t>
            </a:r>
          </a:p>
          <a:p>
            <a:r>
              <a:rPr lang="en-US" altLang="zh-CN" dirty="0" smtClean="0"/>
              <a:t>A key thing to better utilizing the </a:t>
            </a:r>
            <a:r>
              <a:rPr lang="en-US" altLang="zh-CN" baseline="0" dirty="0" smtClean="0"/>
              <a:t>3D data is to efficiently browse and explore the database</a:t>
            </a:r>
          </a:p>
          <a:p>
            <a:r>
              <a:rPr lang="en-US" altLang="zh-CN" baseline="0" dirty="0" smtClean="0"/>
              <a:t>To achieve that, these 3D data should be reasonably organized,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271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Since</a:t>
            </a:r>
            <a:r>
              <a:rPr lang="en-US" baseline="0" dirty="0" smtClean="0"/>
              <a:t> our target is to organize the heterogeneous scene collection, </a:t>
            </a:r>
            <a:r>
              <a:rPr lang="en-US" dirty="0" smtClean="0"/>
              <a:t>our</a:t>
            </a:r>
            <a:r>
              <a:rPr lang="en-US" baseline="0" dirty="0" smtClean="0"/>
              <a:t> core problem is a clustering problem.</a:t>
            </a:r>
          </a:p>
          <a:p>
            <a:r>
              <a:rPr lang="en-US" baseline="0" dirty="0" smtClean="0"/>
              <a:t>(CLICK!) The objective is to maximize the overall compactness of clusters.</a:t>
            </a:r>
          </a:p>
          <a:p>
            <a:r>
              <a:rPr lang="en-US" baseline="0" dirty="0" smtClean="0"/>
              <a:t>(CLICK!) The term kl is the compactness of a scene cluster. It is defined by the focal-centric scene similarity measure.</a:t>
            </a:r>
          </a:p>
          <a:p>
            <a:r>
              <a:rPr lang="en-US" baseline="0" dirty="0" smtClean="0"/>
              <a:t>(CLICK!) We aim to optimize the clustering result omega and also the extracted focal points F to get the maximum overall compactness.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6955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r>
              <a:rPr lang="en-US" baseline="0" dirty="0" smtClean="0"/>
              <a:t> we mentioned before</a:t>
            </a:r>
            <a:r>
              <a:rPr lang="en-US" dirty="0" smtClean="0"/>
              <a:t>, focal point detection and scene clustering</a:t>
            </a:r>
            <a:r>
              <a:rPr lang="en-US" baseline="0" dirty="0" smtClean="0"/>
              <a:t> are two coupled problems.</a:t>
            </a:r>
          </a:p>
          <a:p>
            <a:r>
              <a:rPr lang="en-US" baseline="0" dirty="0" smtClean="0"/>
              <a:t>Here, </a:t>
            </a:r>
            <a:r>
              <a:rPr lang="en-US" dirty="0" smtClean="0"/>
              <a:t>we develop an interleaving optimization scheme.</a:t>
            </a:r>
          </a:p>
        </p:txBody>
      </p:sp>
    </p:spTree>
    <p:extLst>
      <p:ext uri="{BB962C8B-B14F-4D97-AF65-F5344CB8AC3E}">
        <p14:creationId xmlns:p14="http://schemas.microsoft.com/office/powerpoint/2010/main" val="1337520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First,</a:t>
            </a:r>
            <a:r>
              <a:rPr lang="en-US" baseline="0" dirty="0" smtClean="0"/>
              <a:t> in</a:t>
            </a:r>
            <a:r>
              <a:rPr lang="en-US" dirty="0" smtClean="0"/>
              <a:t> focal extraction, </a:t>
            </a:r>
            <a:r>
              <a:rPr lang="en-US" baseline="0" dirty="0" smtClean="0"/>
              <a:t>we use the clustering result from last step to guide the graph mining.</a:t>
            </a:r>
          </a:p>
        </p:txBody>
      </p:sp>
    </p:spTree>
    <p:extLst>
      <p:ext uri="{BB962C8B-B14F-4D97-AF65-F5344CB8AC3E}">
        <p14:creationId xmlns:p14="http://schemas.microsoft.com/office/powerpoint/2010/main" val="22159564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first goal of focal extraction is to find</a:t>
            </a:r>
            <a:r>
              <a:rPr lang="en-US" dirty="0" smtClean="0"/>
              <a:t> the frequent substructures from </a:t>
            </a:r>
            <a:r>
              <a:rPr lang="en-US" baseline="0" smtClean="0"/>
              <a:t>a scene </a:t>
            </a:r>
            <a:r>
              <a:rPr lang="en-US" baseline="0" dirty="0" smtClean="0"/>
              <a:t>collection.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5153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representing each scene as</a:t>
            </a:r>
            <a:r>
              <a:rPr lang="en-US" baseline="0" dirty="0" smtClean="0"/>
              <a:t> a graph, (CLICK!)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889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aim to find the frequent </a:t>
            </a:r>
            <a:r>
              <a:rPr lang="en-US" baseline="0" dirty="0" err="1" smtClean="0"/>
              <a:t>subgraphs</a:t>
            </a:r>
            <a:r>
              <a:rPr lang="en-US" baseline="0" dirty="0" smtClean="0"/>
              <a:t> within the set.</a:t>
            </a:r>
          </a:p>
          <a:p>
            <a:r>
              <a:rPr lang="en-US" dirty="0" smtClean="0"/>
              <a:t>This can</a:t>
            </a:r>
            <a:r>
              <a:rPr lang="en-US" baseline="0" dirty="0" smtClean="0"/>
              <a:t> be</a:t>
            </a:r>
            <a:r>
              <a:rPr lang="en-US" dirty="0" smtClean="0"/>
              <a:t> done by frequent pattern mining.</a:t>
            </a:r>
            <a:endParaRPr lang="en-US" baseline="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2819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</a:t>
            </a:r>
            <a:r>
              <a:rPr lang="en-US" baseline="0" dirty="0" smtClean="0"/>
              <a:t> </a:t>
            </a:r>
            <a:r>
              <a:rPr lang="en-US" dirty="0" smtClean="0"/>
              <a:t>is one </a:t>
            </a:r>
            <a:r>
              <a:rPr lang="en-US" baseline="0" dirty="0" smtClean="0"/>
              <a:t>frequent substructure </a:t>
            </a:r>
            <a:r>
              <a:rPr lang="en-US" dirty="0" smtClean="0"/>
              <a:t>corresponding the red </a:t>
            </a:r>
            <a:r>
              <a:rPr lang="en-US" dirty="0" err="1" smtClean="0"/>
              <a:t>subgraph</a:t>
            </a:r>
            <a:r>
              <a:rPr lang="en-US" dirty="0" smtClean="0"/>
              <a:t> in previous slide.</a:t>
            </a:r>
            <a:r>
              <a:rPr lang="en-US" baseline="0" dirty="0" smtClean="0"/>
              <a:t> (CLICK!) 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20061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the objects in red are</a:t>
            </a:r>
            <a:r>
              <a:rPr lang="en-US" baseline="0" dirty="0" smtClean="0"/>
              <a:t> the embedding of this substructure in the scenes.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4591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However,</a:t>
            </a:r>
            <a:r>
              <a:rPr lang="en-US" baseline="0" dirty="0" smtClean="0"/>
              <a:t> only use frequent pattern mining will produce some t</a:t>
            </a:r>
            <a:r>
              <a:rPr lang="en-US" altLang="zh-CN" dirty="0" smtClean="0"/>
              <a:t>rivially frequent substructures.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E.g. a single chair.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Such</a:t>
            </a:r>
            <a:r>
              <a:rPr lang="en-US" altLang="zh-CN" baseline="0" dirty="0" smtClean="0"/>
              <a:t> </a:t>
            </a:r>
            <a:r>
              <a:rPr lang="en-US" altLang="zh-CN" dirty="0" smtClean="0"/>
              <a:t>substructures</a:t>
            </a:r>
            <a:r>
              <a:rPr lang="en-US" altLang="zh-CN" baseline="0" dirty="0" smtClean="0"/>
              <a:t> may be frequent but they are not discriminant.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(CLICK!) </a:t>
            </a:r>
            <a:r>
              <a:rPr lang="en-US" altLang="zh-CN" baseline="0" dirty="0" smtClean="0"/>
              <a:t>So, we apply the cluster-guided mining to mine substructures that do characterize a scene cluster.</a:t>
            </a: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(CLICK!) The idea is to use the clusters to weight the frequency of substructures instead of only counting their occurrence.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6224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an illustrative example</a:t>
            </a:r>
            <a:r>
              <a:rPr lang="en-US" baseline="0" dirty="0" smtClean="0"/>
              <a:t> of our cluster-guided mining.</a:t>
            </a:r>
          </a:p>
          <a:p>
            <a:r>
              <a:rPr lang="en-US" baseline="0" dirty="0" smtClean="0"/>
              <a:t>Each shape represents a substructure.</a:t>
            </a:r>
          </a:p>
          <a:p>
            <a:r>
              <a:rPr lang="en-US" baseline="0" dirty="0" smtClean="0"/>
              <a:t>(CLICK!) The normal frequent pattern mining will only count the occurrence of the substructure and find the frequent ones.</a:t>
            </a:r>
          </a:p>
        </p:txBody>
      </p:sp>
    </p:spTree>
    <p:extLst>
      <p:ext uri="{BB962C8B-B14F-4D97-AF65-F5344CB8AC3E}">
        <p14:creationId xmlns:p14="http://schemas.microsoft.com/office/powerpoint/2010/main" val="164823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Many works have been devoted to such problem,</a:t>
            </a:r>
          </a:p>
          <a:p>
            <a:r>
              <a:rPr lang="en-US" altLang="zh-CN" baseline="0" dirty="0" smtClean="0"/>
              <a:t>An example is the </a:t>
            </a:r>
            <a:r>
              <a:rPr lang="en-US" altLang="zh-CN" baseline="0" dirty="0" err="1" smtClean="0"/>
              <a:t>ImageNet</a:t>
            </a:r>
            <a:r>
              <a:rPr lang="en-US" altLang="zh-CN" baseline="0" dirty="0" smtClean="0"/>
              <a:t> database where the images are organized into a categorization tree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Similar organization has been attempted for 3D shapes by Huang et al. in 2013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8749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suppose</a:t>
            </a:r>
            <a:r>
              <a:rPr lang="en-US" baseline="0" dirty="0" smtClean="0"/>
              <a:t> we already have a scene clustering result.</a:t>
            </a:r>
          </a:p>
          <a:p>
            <a:r>
              <a:rPr lang="en-US" baseline="0" dirty="0" smtClean="0"/>
              <a:t>We use the clustering to weight the frequency.</a:t>
            </a:r>
          </a:p>
        </p:txBody>
      </p:sp>
    </p:spTree>
    <p:extLst>
      <p:ext uri="{BB962C8B-B14F-4D97-AF65-F5344CB8AC3E}">
        <p14:creationId xmlns:p14="http://schemas.microsoft.com/office/powerpoint/2010/main" val="14488635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can </a:t>
            </a:r>
            <a:r>
              <a:rPr lang="en-US" baseline="0" dirty="0" smtClean="0"/>
              <a:t>find the triangle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(CLICK!) appears in all clusters</a:t>
            </a:r>
          </a:p>
          <a:p>
            <a:r>
              <a:rPr lang="en-US" baseline="0" dirty="0" smtClean="0"/>
              <a:t>So the it is not a discriminant structure.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7527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Also,</a:t>
            </a:r>
            <a:r>
              <a:rPr lang="en-US" baseline="0" dirty="0" smtClean="0"/>
              <a:t> w</a:t>
            </a:r>
            <a:r>
              <a:rPr lang="en-US" dirty="0" smtClean="0"/>
              <a:t>e</a:t>
            </a:r>
            <a:r>
              <a:rPr lang="en-US" baseline="0" dirty="0" smtClean="0"/>
              <a:t> can find the square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(CLICK!)only frequently appears in cluster 2, so it will be the representative focal of this cluster.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7810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last, </a:t>
            </a:r>
            <a:r>
              <a:rPr lang="en-US" baseline="0" dirty="0" smtClean="0"/>
              <a:t>we take the union of representative </a:t>
            </a:r>
            <a:r>
              <a:rPr lang="en-US" baseline="0" dirty="0" err="1" smtClean="0"/>
              <a:t>focals</a:t>
            </a:r>
            <a:endParaRPr lang="en-US" baseline="0" dirty="0" smtClean="0"/>
          </a:p>
          <a:p>
            <a:r>
              <a:rPr lang="en-US" baseline="0" dirty="0" smtClean="0"/>
              <a:t>of each cluster as the result of our cluster-guided mining step.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2603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next step</a:t>
            </a:r>
            <a:r>
              <a:rPr lang="en-US" baseline="0" dirty="0" smtClean="0"/>
              <a:t> of our interleaving optimization is focal-induced scene clustering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9477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represent each scene by a bag-of-word feature.</a:t>
            </a:r>
          </a:p>
          <a:p>
            <a:r>
              <a:rPr lang="en-US" baseline="0" dirty="0" smtClean="0"/>
              <a:t>The initial feature is an indicator vector showing whether the scene contains a certain focal or not.</a:t>
            </a:r>
          </a:p>
          <a:p>
            <a:r>
              <a:rPr lang="en-US" baseline="0" dirty="0" smtClean="0"/>
              <a:t>We will use this mini dataset to show the general idea of our scene clustering.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588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be convenient, we represent</a:t>
            </a:r>
            <a:r>
              <a:rPr lang="en-US" baseline="0" dirty="0" smtClean="0"/>
              <a:t> these indicator features using the grey color.</a:t>
            </a:r>
            <a:endParaRPr lang="en-US" dirty="0" smtClean="0"/>
          </a:p>
          <a:p>
            <a:r>
              <a:rPr lang="en-US" baseline="0" dirty="0" smtClean="0"/>
              <a:t>(CLICK!) </a:t>
            </a:r>
            <a:r>
              <a:rPr lang="en-US" dirty="0" smtClean="0"/>
              <a:t>Directly apply subspace clustering from Wang et al</a:t>
            </a:r>
            <a:r>
              <a:rPr lang="en-US" baseline="0" dirty="0" smtClean="0"/>
              <a:t> 2011</a:t>
            </a:r>
            <a:r>
              <a:rPr lang="en-US" dirty="0" smtClean="0"/>
              <a:t>, we will get two</a:t>
            </a:r>
            <a:r>
              <a:rPr lang="en-US" baseline="0" dirty="0" smtClean="0"/>
              <a:t> clusters.</a:t>
            </a:r>
          </a:p>
        </p:txBody>
      </p:sp>
    </p:spTree>
    <p:extLst>
      <p:ext uri="{BB962C8B-B14F-4D97-AF65-F5344CB8AC3E}">
        <p14:creationId xmlns:p14="http://schemas.microsoft.com/office/powerpoint/2010/main" val="19088719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However, since the indicator features only capture the occurrence of the </a:t>
            </a:r>
            <a:r>
              <a:rPr lang="en-US" baseline="0" dirty="0" err="1" smtClean="0"/>
              <a:t>focals</a:t>
            </a:r>
            <a:r>
              <a:rPr lang="en-US" baseline="0" dirty="0" smtClean="0"/>
              <a:t>, and they are not very informative to reflect the actual scene similarity.</a:t>
            </a:r>
          </a:p>
          <a:p>
            <a:r>
              <a:rPr lang="en-US" baseline="0" dirty="0" smtClean="0"/>
              <a:t>The question is, although scene 1 and scene 2 both have the triangle, (CLICK!) are they really similar? What if the triangle is a trivial structure? </a:t>
            </a:r>
          </a:p>
        </p:txBody>
      </p:sp>
    </p:spTree>
    <p:extLst>
      <p:ext uri="{BB962C8B-B14F-4D97-AF65-F5344CB8AC3E}">
        <p14:creationId xmlns:p14="http://schemas.microsoft.com/office/powerpoint/2010/main" val="23915574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capture the actual scene similarity, we define</a:t>
            </a:r>
            <a:r>
              <a:rPr lang="en-US" baseline="0" dirty="0" smtClean="0"/>
              <a:t> the compactness of a cluster as the average distance between all pairs of structural graphs belonging to this cluster.</a:t>
            </a:r>
          </a:p>
          <a:p>
            <a:r>
              <a:rPr lang="en-US" baseline="0" dirty="0" smtClean="0"/>
              <a:t>(CLICK!) The graph distance </a:t>
            </a:r>
            <a:r>
              <a:rPr lang="en-US" baseline="0" dirty="0" err="1" smtClean="0"/>
              <a:t>kG</a:t>
            </a:r>
            <a:r>
              <a:rPr lang="en-US" baseline="0" dirty="0" smtClean="0"/>
              <a:t> is defined by focal centric graph kernel.</a:t>
            </a:r>
          </a:p>
          <a:p>
            <a:r>
              <a:rPr lang="en-US" baseline="0" dirty="0" smtClean="0"/>
              <a:t>The general idea is to emphasize the role of </a:t>
            </a:r>
            <a:r>
              <a:rPr lang="en-US" baseline="0" dirty="0" err="1" smtClean="0"/>
              <a:t>focals</a:t>
            </a:r>
            <a:r>
              <a:rPr lang="en-US" baseline="0" dirty="0" smtClean="0"/>
              <a:t> in scene comparison.</a:t>
            </a:r>
          </a:p>
          <a:p>
            <a:r>
              <a:rPr lang="en-US" baseline="0" dirty="0" smtClean="0"/>
              <a:t>(CLICK!) This is done by adding a scaling factor </a:t>
            </a:r>
            <a:r>
              <a:rPr lang="en-US" baseline="0" dirty="0" err="1" smtClean="0"/>
              <a:t>lamda</a:t>
            </a:r>
            <a:r>
              <a:rPr lang="en-US" baseline="0" dirty="0" smtClean="0"/>
              <a:t> to the original graph kernel model from Fisher et al. 2011</a:t>
            </a:r>
          </a:p>
          <a:p>
            <a:r>
              <a:rPr lang="en-US" baseline="0" dirty="0" smtClean="0"/>
              <a:t>The nodes belonging to the representative </a:t>
            </a:r>
            <a:r>
              <a:rPr lang="en-US" baseline="0" dirty="0" err="1" smtClean="0"/>
              <a:t>focals</a:t>
            </a:r>
            <a:r>
              <a:rPr lang="en-US" baseline="0" dirty="0" smtClean="0"/>
              <a:t> will have a large scaling factor.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999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So</a:t>
            </a:r>
            <a:r>
              <a:rPr lang="en-US" baseline="0" dirty="0" smtClean="0"/>
              <a:t>, with the clustering result from last step, we first compute the compactness (CLICK!) of each cluster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 then re-weight (CLICK!) the bag-of-word feature.</a:t>
            </a:r>
          </a:p>
          <a:p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573292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Essentially, organization is to group or relate</a:t>
            </a:r>
            <a:r>
              <a:rPr lang="en-US" altLang="zh-CN" baseline="0" dirty="0" smtClean="0"/>
              <a:t> similar contents</a:t>
            </a:r>
          </a:p>
          <a:p>
            <a:r>
              <a:rPr lang="en-US" altLang="zh-CN" baseline="0" dirty="0" smtClean="0"/>
              <a:t>So the key is how to compare different objects, this is esp. challenging for complex things</a:t>
            </a:r>
          </a:p>
          <a:p>
            <a:r>
              <a:rPr lang="en-US" altLang="zh-CN" baseline="0" dirty="0" smtClean="0"/>
              <a:t>For example, to compare 3d models across different shape categories, qualitative analysis was employed in Huang et al.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261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Apply the subspace clustering to the reweighted features and we will get a new clustering result.</a:t>
            </a:r>
          </a:p>
          <a:p>
            <a:r>
              <a:rPr lang="en-US" baseline="0" dirty="0" smtClean="0"/>
              <a:t>(CLICK!) Note now scene 2 is clustered with scene 3 due to the square.</a:t>
            </a:r>
          </a:p>
          <a:p>
            <a:r>
              <a:rPr lang="en-US" baseline="0" dirty="0" smtClean="0"/>
              <a:t>And the overall compactness also increases.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91434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summary, our optimization is interleaving</a:t>
            </a:r>
            <a:r>
              <a:rPr lang="en-US" baseline="0" dirty="0" smtClean="0"/>
              <a:t> with cluster-guided graph mining and focal-induced scene clustering.</a:t>
            </a:r>
          </a:p>
          <a:p>
            <a:r>
              <a:rPr lang="en-US" baseline="0" dirty="0" smtClean="0"/>
              <a:t>The objective is to maximize the overall compactness of the clusters.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687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further improve</a:t>
            </a:r>
            <a:r>
              <a:rPr lang="en-US" baseline="0" dirty="0" smtClean="0"/>
              <a:t> the clustering result. We perform two post-processing steps.</a:t>
            </a:r>
          </a:p>
          <a:p>
            <a:r>
              <a:rPr lang="en-US" baseline="0" dirty="0" smtClean="0"/>
              <a:t>(CLICK!) The first one is cluster attachment.(CLICK!) Here scenes in orange cluster have multiple </a:t>
            </a:r>
            <a:r>
              <a:rPr lang="en-US" baseline="0" dirty="0" err="1" smtClean="0"/>
              <a:t>focals</a:t>
            </a:r>
            <a:r>
              <a:rPr lang="en-US" baseline="0" dirty="0" smtClean="0"/>
              <a:t>; these scenes are typically hybrid scenes.</a:t>
            </a:r>
          </a:p>
          <a:p>
            <a:r>
              <a:rPr lang="en-US" baseline="0" dirty="0" smtClean="0"/>
              <a:t>they are attached to both the blue and the red cluster to reveal the cluster overlap.</a:t>
            </a:r>
          </a:p>
          <a:p>
            <a:r>
              <a:rPr lang="en-US" baseline="0" dirty="0" smtClean="0"/>
              <a:t>(CLICK!)  The other step is focal joining.(CLICK!) In the green cluster, since the square and trapezoid co-appear in all scenes of the cluster, we join them together to form a larger and non-local focal .</a:t>
            </a:r>
          </a:p>
        </p:txBody>
      </p:sp>
    </p:spTree>
    <p:extLst>
      <p:ext uri="{BB962C8B-B14F-4D97-AF65-F5344CB8AC3E}">
        <p14:creationId xmlns:p14="http://schemas.microsoft.com/office/powerpoint/2010/main" val="448287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 demo of our focal-driven scene co-analysis.</a:t>
            </a:r>
          </a:p>
          <a:p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input is a collection of heterogeneous scenes.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1254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interleaving optimization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simultaneously extract focal points and cluster the scenes based on focal centric distance measure.</a:t>
            </a:r>
          </a:p>
          <a:p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we can see the representative </a:t>
            </a:r>
            <a:r>
              <a:rPr lang="en-US" altLang="zh-CN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focals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highlighted in each cluster.</a:t>
            </a:r>
          </a:p>
        </p:txBody>
      </p:sp>
    </p:spTree>
    <p:extLst>
      <p:ext uri="{BB962C8B-B14F-4D97-AF65-F5344CB8AC3E}">
        <p14:creationId xmlns:p14="http://schemas.microsoft.com/office/powerpoint/2010/main" val="66976710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some statistics</a:t>
            </a:r>
            <a:r>
              <a:rPr lang="en-US" baseline="0" dirty="0" smtClean="0"/>
              <a:t> of the results.</a:t>
            </a:r>
          </a:p>
          <a:p>
            <a:r>
              <a:rPr lang="en-US" baseline="0" dirty="0" smtClean="0"/>
              <a:t>It takes about 3 and 10 </a:t>
            </a:r>
            <a:r>
              <a:rPr lang="en-US" baseline="0" dirty="0" err="1" smtClean="0"/>
              <a:t>mins</a:t>
            </a:r>
            <a:r>
              <a:rPr lang="en-US" baseline="0" dirty="0" smtClean="0"/>
              <a:t> for the two datasets.</a:t>
            </a:r>
          </a:p>
          <a:p>
            <a:r>
              <a:rPr lang="en-US" baseline="0" dirty="0" smtClean="0"/>
              <a:t>As we can see almost (CLICK!) half of the scenes in both datasets have multiple focal points detected.</a:t>
            </a:r>
          </a:p>
          <a:p>
            <a:r>
              <a:rPr lang="en-US" dirty="0" smtClean="0"/>
              <a:t>We also</a:t>
            </a:r>
            <a:r>
              <a:rPr lang="en-US" baseline="0" dirty="0" smtClean="0"/>
              <a:t> identify the (CLICK!) non-local </a:t>
            </a:r>
            <a:r>
              <a:rPr lang="en-US" baseline="0" dirty="0" err="1" smtClean="0"/>
              <a:t>focals</a:t>
            </a:r>
            <a:r>
              <a:rPr lang="en-US" baseline="0" dirty="0" smtClean="0"/>
              <a:t> thanks to the focal joining step.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8297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</a:t>
            </a:r>
            <a:r>
              <a:rPr lang="en-US" baseline="0" dirty="0" smtClean="0"/>
              <a:t> two plots are the overall compactness change during the interleaving optimization.</a:t>
            </a:r>
          </a:p>
          <a:p>
            <a:r>
              <a:rPr lang="en-US" baseline="0" dirty="0" smtClean="0"/>
              <a:t>The red dots(CLICK!) represent the switching points from the mining step to the clustering step.</a:t>
            </a:r>
          </a:p>
          <a:p>
            <a:r>
              <a:rPr lang="en-US" dirty="0" smtClean="0"/>
              <a:t>From</a:t>
            </a:r>
            <a:r>
              <a:rPr lang="en-US" baseline="0" dirty="0" smtClean="0"/>
              <a:t> the curve, we can see although the change is not strictly monotone, the iteration does generally improve the compactness over time.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1021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some focal points detected</a:t>
            </a:r>
            <a:r>
              <a:rPr lang="en-US" baseline="0" dirty="0" smtClean="0"/>
              <a:t> by our method</a:t>
            </a:r>
          </a:p>
          <a:p>
            <a:r>
              <a:rPr lang="en-US" baseline="0" dirty="0" smtClean="0"/>
              <a:t>These </a:t>
            </a:r>
            <a:r>
              <a:rPr lang="en-US" baseline="0" dirty="0" err="1" smtClean="0"/>
              <a:t>focals</a:t>
            </a:r>
            <a:r>
              <a:rPr lang="en-US" baseline="0" dirty="0" smtClean="0"/>
              <a:t> are both frequent in the dataset and also discriminant to represent a scene type.</a:t>
            </a:r>
          </a:p>
          <a:p>
            <a:r>
              <a:rPr lang="en-US" baseline="0" dirty="0" smtClean="0"/>
              <a:t>(CLICK!) Also, note that we can detect non-local </a:t>
            </a:r>
            <a:r>
              <a:rPr lang="en-US" baseline="0" dirty="0" err="1" smtClean="0"/>
              <a:t>focals</a:t>
            </a:r>
            <a:r>
              <a:rPr lang="en-US" baseline="0" dirty="0" smtClean="0"/>
              <a:t> like the </a:t>
            </a:r>
            <a:r>
              <a:rPr lang="en-US" baseline="0" dirty="0" err="1" smtClean="0"/>
              <a:t>tv</a:t>
            </a:r>
            <a:r>
              <a:rPr lang="en-US" baseline="0" dirty="0" smtClean="0"/>
              <a:t>-table-sofa combo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4936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Comparing to</a:t>
            </a:r>
            <a:r>
              <a:rPr lang="en-US" baseline="0" dirty="0" smtClean="0"/>
              <a:t> </a:t>
            </a:r>
            <a:r>
              <a:rPr lang="en-US" dirty="0" smtClean="0"/>
              <a:t>graph kernel, our focal-centric</a:t>
            </a:r>
            <a:r>
              <a:rPr lang="en-US" baseline="0" dirty="0" smtClean="0"/>
              <a:t> graph kernel is more discriminative; it provides a new perspective to compare complex scenes.</a:t>
            </a:r>
          </a:p>
          <a:p>
            <a:r>
              <a:rPr lang="en-US" baseline="0" dirty="0" smtClean="0"/>
              <a:t>(CLICK!) For example, for these two rooms, since the overall structures are similar, graph kernel will get a small distance while </a:t>
            </a:r>
            <a:r>
              <a:rPr lang="en-US" dirty="0" smtClean="0"/>
              <a:t>focal-centric</a:t>
            </a:r>
            <a:r>
              <a:rPr lang="en-US" baseline="0" dirty="0" smtClean="0"/>
              <a:t> graph kernel will get a larger one when choosing the red objects as </a:t>
            </a:r>
            <a:r>
              <a:rPr lang="en-US" baseline="0" dirty="0" err="1" smtClean="0"/>
              <a:t>focals</a:t>
            </a:r>
            <a:r>
              <a:rPr lang="en-US" baseline="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67493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 new application enabled by our focal centric similarity measure is the comprehensive retrieval.</a:t>
            </a:r>
          </a:p>
          <a:p>
            <a:r>
              <a:rPr lang="en-US" baseline="0" dirty="0" smtClean="0"/>
              <a:t>Here, we first find two </a:t>
            </a:r>
            <a:r>
              <a:rPr lang="en-US" baseline="0" dirty="0" err="1" smtClean="0"/>
              <a:t>focals</a:t>
            </a:r>
            <a:r>
              <a:rPr lang="en-US" baseline="0" dirty="0" smtClean="0"/>
              <a:t> (CLICK!) in the query scene by matching with </a:t>
            </a:r>
            <a:r>
              <a:rPr lang="en-US" baseline="0" dirty="0" err="1" smtClean="0"/>
              <a:t>focals</a:t>
            </a:r>
            <a:r>
              <a:rPr lang="en-US" baseline="0" dirty="0" smtClean="0"/>
              <a:t> in the dataset.</a:t>
            </a:r>
          </a:p>
          <a:p>
            <a:r>
              <a:rPr lang="en-US" baseline="0" dirty="0" smtClean="0"/>
              <a:t>(CLICK!) Then, the results will be multiple ranked lists retrieved depending on different </a:t>
            </a:r>
            <a:r>
              <a:rPr lang="en-US" baseline="0" dirty="0" err="1" smtClean="0"/>
              <a:t>focals</a:t>
            </a:r>
            <a:r>
              <a:rPr lang="en-US" baseline="0" dirty="0" smtClean="0"/>
              <a:t> used, as highlighted in the right figures.</a:t>
            </a:r>
          </a:p>
        </p:txBody>
      </p:sp>
    </p:spTree>
    <p:extLst>
      <p:ext uri="{BB962C8B-B14F-4D97-AF65-F5344CB8AC3E}">
        <p14:creationId xmlns:p14="http://schemas.microsoft.com/office/powerpoint/2010/main" val="1221895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paper,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look at 3D indoor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scenes, which are much more complex than the individual objects therein.</a:t>
            </a: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scene collections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heterogeneous ... covering many semantic categories like bedroom, dinning room, and even hybrid scenes like a studio.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1708A8-9C89-084C-B416-24967D273C0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0802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With our scene organization and extracted </a:t>
            </a:r>
            <a:r>
              <a:rPr lang="en-US" altLang="zh-CN" dirty="0" err="1" smtClean="0"/>
              <a:t>focals</a:t>
            </a:r>
            <a:r>
              <a:rPr lang="en-US" altLang="zh-CN" dirty="0" smtClean="0"/>
              <a:t>, we can explore</a:t>
            </a:r>
            <a:r>
              <a:rPr lang="en-US" altLang="zh-CN" baseline="0" dirty="0" smtClean="0"/>
              <a:t> the scene collection through the </a:t>
            </a:r>
            <a:r>
              <a:rPr lang="en-US" altLang="zh-CN" baseline="0" dirty="0" err="1" smtClean="0"/>
              <a:t>focals</a:t>
            </a:r>
            <a:r>
              <a:rPr lang="en-US" altLang="zh-CN" baseline="0" dirty="0" smtClean="0"/>
              <a:t> that interlink them.</a:t>
            </a:r>
          </a:p>
          <a:p>
            <a:r>
              <a:rPr lang="en-US" altLang="zh-CN" dirty="0" smtClean="0"/>
              <a:t>Those hybrid</a:t>
            </a:r>
            <a:r>
              <a:rPr lang="en-US" altLang="zh-CN" baseline="0" dirty="0" smtClean="0"/>
              <a:t> scenes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(CLICK!)</a:t>
            </a:r>
            <a:r>
              <a:rPr lang="en-US" altLang="zh-CN" baseline="0" dirty="0" smtClean="0"/>
              <a:t>  which have multiple </a:t>
            </a:r>
            <a:r>
              <a:rPr lang="en-US" altLang="zh-CN" baseline="0" dirty="0" err="1" smtClean="0"/>
              <a:t>focals</a:t>
            </a:r>
            <a:r>
              <a:rPr lang="en-US" altLang="zh-CN" baseline="0" dirty="0" smtClean="0"/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serve as a linkage or a gateway between these scene clusters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 we can transit between scene categories during the exploration, here, from the bedroom to the office.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71103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One</a:t>
            </a:r>
            <a:r>
              <a:rPr lang="en-US" baseline="0" dirty="0" smtClean="0"/>
              <a:t> limitation of our work is the algorithm depends on the semantic labeling of scene objects.</a:t>
            </a:r>
          </a:p>
          <a:p>
            <a:r>
              <a:rPr lang="en-US" baseline="0" dirty="0" smtClean="0"/>
              <a:t>It remains to be seen whether it can handle noisy or incomplete labels based on pure geometry analysis.</a:t>
            </a:r>
          </a:p>
          <a:p>
            <a:r>
              <a:rPr lang="en-US" baseline="0" dirty="0" smtClean="0"/>
              <a:t>(CLICK!) Another limitation is our structural graphs only model flat arrangements of objects. </a:t>
            </a:r>
          </a:p>
          <a:p>
            <a:r>
              <a:rPr lang="en-US" altLang="zh-CN" dirty="0" smtClean="0"/>
              <a:t>Hierarchical organization may</a:t>
            </a:r>
            <a:r>
              <a:rPr lang="en-US" altLang="zh-CN" baseline="0" dirty="0" smtClean="0"/>
              <a:t> be</a:t>
            </a:r>
            <a:r>
              <a:rPr lang="en-US" altLang="zh-CN" dirty="0" smtClean="0"/>
              <a:t> potentially advantageous.</a:t>
            </a: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8373352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Future</a:t>
            </a:r>
            <a:r>
              <a:rPr lang="en-US" baseline="0" dirty="0" smtClean="0"/>
              <a:t> work, o</a:t>
            </a:r>
            <a:r>
              <a:rPr lang="en-US" dirty="0" smtClean="0"/>
              <a:t>ne obvious</a:t>
            </a:r>
            <a:r>
              <a:rPr lang="en-US" baseline="0" dirty="0" smtClean="0"/>
              <a:t> pursuit is to apply our focal-driven approach to other datasets,</a:t>
            </a:r>
          </a:p>
          <a:p>
            <a:r>
              <a:rPr lang="en-US" baseline="0" dirty="0" smtClean="0"/>
              <a:t>e.g. large and heterogeneous collections </a:t>
            </a:r>
            <a:r>
              <a:rPr lang="en-US" baseline="0" smtClean="0"/>
              <a:t>of images</a:t>
            </a:r>
            <a:endParaRPr lang="en-US" baseline="0" dirty="0" smtClean="0"/>
          </a:p>
          <a:p>
            <a:r>
              <a:rPr lang="en-US" baseline="0" dirty="0" smtClean="0"/>
              <a:t>(CLICK!) Another possibility enabled by our scene organization and focal-based scene retrieval is to perform scene synthesis by substituting sub-scenes instead of one object at a time.</a:t>
            </a:r>
          </a:p>
        </p:txBody>
      </p:sp>
    </p:spTree>
    <p:extLst>
      <p:ext uri="{BB962C8B-B14F-4D97-AF65-F5344CB8AC3E}">
        <p14:creationId xmlns:p14="http://schemas.microsoft.com/office/powerpoint/2010/main" val="37513394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At last, thanks to the </a:t>
            </a:r>
            <a:r>
              <a:rPr lang="en-US" altLang="zh-CN" dirty="0" smtClean="0"/>
              <a:t>reviewers,</a:t>
            </a:r>
            <a:r>
              <a:rPr lang="en-US" altLang="zh-CN" baseline="0" dirty="0" smtClean="0"/>
              <a:t> the authors of the two datasets, and also our research grants for supporting our work.</a:t>
            </a:r>
            <a:endParaRPr lang="en-US" altLang="zh-CN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6563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78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answer the question about how to compare complex things, l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et’s first take a look at an illustrative example,</a:t>
            </a:r>
            <a:endParaRPr lang="en-US" altLang="zh-CN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you compare London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Paris? So many things come to mind so the comparison is really hard unless you have a focus.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5CC0-84C8-4D3D-82DC-CC99C2FDBA8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993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If we throw in New York and Milan</a:t>
            </a:r>
            <a:endParaRPr lang="en-US" altLang="zh-CN" baseline="0" dirty="0" smtClean="0"/>
          </a:p>
          <a:p>
            <a:r>
              <a:rPr lang="en-US" altLang="zh-CN" baseline="0" dirty="0" smtClean="0"/>
              <a:t>maybe the focus is narrowing down to the fact that they are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four fashion capitals of the world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5CC0-84C8-4D3D-82DC-CC99C2FDBA8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2174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 smtClean="0"/>
              <a:t>Instead, if we put in Rome, Berlin, and Madrid, the focus </a:t>
            </a:r>
            <a:r>
              <a:rPr lang="en-US" altLang="zh-CN" baseline="0" smtClean="0"/>
              <a:t>would switch to, </a:t>
            </a:r>
            <a:r>
              <a:rPr lang="en-US" altLang="zh-CN" baseline="0" dirty="0" smtClean="0"/>
              <a:t>they are all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European capitals!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5CC0-84C8-4D3D-82DC-CC99C2FDBA8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256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toddszymanski/Documents/01%20Work/S2014/Presenter%20Slides/S14_Logo1920.pdf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1"/>
            <a:ext cx="7772400" cy="32004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F7CB-89B6-4FAD-8FBD-8A41C68C4260}" type="datetime1">
              <a:rPr lang="en-US" smtClean="0"/>
              <a:t>8/11/2014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8EE85-FDCF-4D99-8472-F81618B751E4}" type="datetime1">
              <a:rPr lang="en-US" smtClean="0"/>
              <a:t>8/11/2014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859C6-3431-4D28-A222-93A08AF197A3}" type="datetime1">
              <a:rPr lang="en-US" smtClean="0"/>
              <a:t>8/11/2014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"/>
            <a:ext cx="8229600" cy="853440"/>
          </a:xfrm>
        </p:spPr>
        <p:txBody>
          <a:bodyPr/>
          <a:lstStyle>
            <a:lvl1pPr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1560"/>
            <a:ext cx="8229600" cy="362712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400">
                <a:solidFill>
                  <a:schemeClr val="tx1"/>
                </a:solidFill>
              </a:defRPr>
            </a:lvl4pPr>
            <a:lvl5pPr>
              <a:defRPr sz="2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dirty="0" smtClean="0"/>
          </a:p>
        </p:txBody>
      </p:sp>
      <p:pic>
        <p:nvPicPr>
          <p:cNvPr id="7" name="Picture 3" descr="S14_Logo1920.pdf"/>
          <p:cNvPicPr>
            <a:picLocks noChangeAspect="1"/>
          </p:cNvPicPr>
          <p:nvPr userDrawn="1"/>
        </p:nvPicPr>
        <p:blipFill rotWithShape="1">
          <a:blip r:embed="rId2" r:link="rId3"/>
          <a:srcRect l="34850" t="8160" r="34316" b="51146"/>
          <a:stretch/>
        </p:blipFill>
        <p:spPr>
          <a:xfrm>
            <a:off x="8427720" y="57150"/>
            <a:ext cx="653343" cy="646722"/>
          </a:xfrm>
          <a:prstGeom prst="rect">
            <a:avLst/>
          </a:prstGeom>
        </p:spPr>
      </p:pic>
      <p:sp>
        <p:nvSpPr>
          <p:cNvPr id="14" name="日期占位符 1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085975" cy="273844"/>
          </a:xfrm>
        </p:spPr>
        <p:txBody>
          <a:bodyPr/>
          <a:lstStyle/>
          <a:p>
            <a:fld id="{BC38C991-E9B4-4169-B3E9-E1C8EAA8238D}" type="datetime1">
              <a:rPr lang="en-US" smtClean="0"/>
              <a:t>8/11/2014</a:t>
            </a:fld>
            <a:endParaRPr lang="en-US" dirty="0"/>
          </a:p>
        </p:txBody>
      </p:sp>
      <p:sp>
        <p:nvSpPr>
          <p:cNvPr id="15" name="页脚占位符 14"/>
          <p:cNvSpPr>
            <a:spLocks noGrp="1"/>
          </p:cNvSpPr>
          <p:nvPr>
            <p:ph type="ftr" sz="quarter" idx="11"/>
          </p:nvPr>
        </p:nvSpPr>
        <p:spPr>
          <a:xfrm>
            <a:off x="3262184" y="4767263"/>
            <a:ext cx="2847975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5387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028701"/>
            <a:ext cx="7772400" cy="1878806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051573"/>
            <a:ext cx="7772400" cy="848915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7412B-378C-4A47-8ECD-926409A547A9}" type="datetime1">
              <a:rPr lang="en-US" smtClean="0"/>
              <a:t>8/11/2014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2943225"/>
            <a:ext cx="84772" cy="6357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21C1A-B0FF-49FE-B789-5005E822718E}" type="datetime1">
              <a:rPr lang="en-US" smtClean="0"/>
              <a:t>8/11/2014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200150"/>
            <a:ext cx="4041648" cy="339471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200150"/>
            <a:ext cx="4041775" cy="4572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38C8B-E589-4208-88B8-4006C9A3A6B3}" type="datetime1">
              <a:rPr lang="en-US" smtClean="0"/>
              <a:t>8/11/2014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1659636"/>
            <a:ext cx="4041648" cy="293522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1659637"/>
            <a:ext cx="4041648" cy="293489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E587-05D4-4DDE-9C12-E095D171F769}" type="datetime1">
              <a:rPr lang="en-US" smtClean="0"/>
              <a:t>8/11/2014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18C51-FFA3-438D-86AF-EA341F67B635}" type="datetime1">
              <a:rPr lang="en-US" smtClean="0"/>
              <a:t>8/11/2014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8" y="200025"/>
            <a:ext cx="3008313" cy="1571625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04788"/>
            <a:ext cx="499586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8" y="1828801"/>
            <a:ext cx="3008313" cy="2765822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56898-6C5A-4584-9E70-BCA1C78F60C3}" type="datetime1">
              <a:rPr lang="en-US" smtClean="0"/>
              <a:t>8/11/2014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171450"/>
            <a:ext cx="5711824" cy="671513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857250"/>
            <a:ext cx="6054724" cy="3405783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4357688"/>
            <a:ext cx="5711824" cy="40005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871FD-FA06-4FB1-A148-F6730F56592A}" type="datetime1">
              <a:rPr lang="en-US" smtClean="0"/>
              <a:t>8/11/2014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001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8" y="4767263"/>
            <a:ext cx="2085975" cy="273844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FD92B94-DD5D-497E-89CC-5F203E11BF5B}" type="datetime1">
              <a:rPr lang="en-US" smtClean="0"/>
              <a:t>8/11/2014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11749" y="4767217"/>
            <a:ext cx="2847975" cy="273844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4767263"/>
            <a:ext cx="561975" cy="273844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C9EF6A4-C9A0-4F44-AA83-5864878FA86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file://localhost/Users/toddszymanski/Documents/01%20Work/S2014/Presenter%20Slides/S14_Logo1920.pdf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gif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image" Target="file://localhost/Users/toddszymanski/Documents/01%20Work/S2014/Presenter%20Slides/S14_LogoH_TS2.pdf" TargetMode="External"/><Relationship Id="rId9" Type="http://schemas.openxmlformats.org/officeDocument/2006/relationships/image" Target="file://localhost/Users/toddszymanski/Documents/01%20Work/S2014/Presenter%20Slides/S14_Logo1920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10" Type="http://schemas.openxmlformats.org/officeDocument/2006/relationships/image" Target="../media/image134.png"/><Relationship Id="rId19" Type="http://schemas.openxmlformats.org/officeDocument/2006/relationships/image" Target="../media/image143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101.png"/><Relationship Id="rId3" Type="http://schemas.openxmlformats.org/officeDocument/2006/relationships/image" Target="../media/image84.png"/><Relationship Id="rId21" Type="http://schemas.openxmlformats.org/officeDocument/2006/relationships/image" Target="../media/image103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99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24" Type="http://schemas.openxmlformats.org/officeDocument/2006/relationships/image" Target="../media/image106.png"/><Relationship Id="rId5" Type="http://schemas.openxmlformats.org/officeDocument/2006/relationships/image" Target="../media/image86.png"/><Relationship Id="rId15" Type="http://schemas.openxmlformats.org/officeDocument/2006/relationships/image" Target="../media/image98.png"/><Relationship Id="rId23" Type="http://schemas.openxmlformats.org/officeDocument/2006/relationships/image" Target="../media/image105.png"/><Relationship Id="rId10" Type="http://schemas.openxmlformats.org/officeDocument/2006/relationships/image" Target="../media/image91.png"/><Relationship Id="rId19" Type="http://schemas.openxmlformats.org/officeDocument/2006/relationships/image" Target="../media/image102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7.png"/><Relationship Id="rId22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101.png"/><Relationship Id="rId26" Type="http://schemas.openxmlformats.org/officeDocument/2006/relationships/image" Target="../media/image108.png"/><Relationship Id="rId3" Type="http://schemas.openxmlformats.org/officeDocument/2006/relationships/image" Target="../media/image84.png"/><Relationship Id="rId21" Type="http://schemas.openxmlformats.org/officeDocument/2006/relationships/image" Target="../media/image103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100.png"/><Relationship Id="rId25" Type="http://schemas.openxmlformats.org/officeDocument/2006/relationships/image" Target="../media/image107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99.png"/><Relationship Id="rId20" Type="http://schemas.openxmlformats.org/officeDocument/2006/relationships/image" Target="../media/image16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24" Type="http://schemas.openxmlformats.org/officeDocument/2006/relationships/image" Target="../media/image106.png"/><Relationship Id="rId5" Type="http://schemas.openxmlformats.org/officeDocument/2006/relationships/image" Target="../media/image86.png"/><Relationship Id="rId15" Type="http://schemas.openxmlformats.org/officeDocument/2006/relationships/image" Target="../media/image98.png"/><Relationship Id="rId23" Type="http://schemas.openxmlformats.org/officeDocument/2006/relationships/image" Target="../media/image105.png"/><Relationship Id="rId28" Type="http://schemas.openxmlformats.org/officeDocument/2006/relationships/image" Target="../media/image110.png"/><Relationship Id="rId10" Type="http://schemas.openxmlformats.org/officeDocument/2006/relationships/image" Target="../media/image91.png"/><Relationship Id="rId19" Type="http://schemas.openxmlformats.org/officeDocument/2006/relationships/image" Target="../media/image102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7.png"/><Relationship Id="rId22" Type="http://schemas.openxmlformats.org/officeDocument/2006/relationships/image" Target="../media/image104.png"/><Relationship Id="rId27" Type="http://schemas.openxmlformats.org/officeDocument/2006/relationships/image" Target="../media/image109.png"/><Relationship Id="rId30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14_Logo1920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 r:link="rId4"/>
              <a:stretch>
                <a:fillRect/>
              </a:stretch>
            </p:blipFill>
          </mc:Choice>
          <mc:Fallback>
            <p:blipFill>
              <a:blip r:embed="rId5" r:link="rId4"/>
              <a:stretch>
                <a:fillRect/>
              </a:stretch>
            </p:blipFill>
          </mc:Fallback>
        </mc:AlternateContent>
        <p:spPr>
          <a:xfrm>
            <a:off x="917676" y="-81936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9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 key point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63837" y="1334530"/>
            <a:ext cx="7426411" cy="3344150"/>
          </a:xfrm>
        </p:spPr>
        <p:txBody>
          <a:bodyPr/>
          <a:lstStyle/>
          <a:p>
            <a:r>
              <a:rPr lang="en-US" altLang="zh-CN" dirty="0" smtClean="0"/>
              <a:t>Comparing complex things: </a:t>
            </a:r>
            <a:r>
              <a:rPr lang="en-US" altLang="zh-CN" b="1" i="1" dirty="0" smtClean="0">
                <a:solidFill>
                  <a:srgbClr val="034AD7"/>
                </a:solidFill>
              </a:rPr>
              <a:t>focal points</a:t>
            </a:r>
          </a:p>
          <a:p>
            <a:endParaRPr lang="en-US" altLang="zh-CN" dirty="0"/>
          </a:p>
          <a:p>
            <a:r>
              <a:rPr lang="en-US" altLang="zh-CN" dirty="0" smtClean="0"/>
              <a:t>Determining focal points: </a:t>
            </a:r>
            <a:r>
              <a:rPr lang="en-US" altLang="zh-CN" b="1" i="1" dirty="0" smtClean="0">
                <a:solidFill>
                  <a:srgbClr val="034AD7"/>
                </a:solidFill>
              </a:rPr>
              <a:t>within a context</a:t>
            </a:r>
            <a:endParaRPr lang="zh-CN" altLang="en-US" b="1" i="1" dirty="0">
              <a:solidFill>
                <a:srgbClr val="034AD7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7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How to measure similarity of scenes?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Especially hard for hybrid scenes</a:t>
            </a:r>
            <a:endParaRPr lang="zh-CN" alt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751" y="3528821"/>
            <a:ext cx="1964681" cy="146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17" y="2037719"/>
            <a:ext cx="2284059" cy="108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1129317" y="1732768"/>
            <a:ext cx="2284059" cy="142869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5741009" y="1728887"/>
            <a:ext cx="2306815" cy="1436459"/>
            <a:chOff x="5665045" y="1644252"/>
            <a:chExt cx="2791247" cy="1911927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5045" y="1747681"/>
              <a:ext cx="2791247" cy="1808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矩形 13"/>
            <p:cNvSpPr/>
            <p:nvPr/>
          </p:nvSpPr>
          <p:spPr>
            <a:xfrm>
              <a:off x="5665045" y="1644252"/>
              <a:ext cx="2763712" cy="1901597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581379" y="3499540"/>
            <a:ext cx="1977969" cy="144857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r>
              <a:rPr lang="en-US" altLang="zh-CN" dirty="0" smtClean="0"/>
              <a:t>               </a:t>
            </a:r>
            <a:endParaRPr lang="zh-CN" altLang="en-US" dirty="0"/>
          </a:p>
        </p:txBody>
      </p:sp>
      <p:cxnSp>
        <p:nvCxnSpPr>
          <p:cNvPr id="16" name="直接连接符 15"/>
          <p:cNvCxnSpPr>
            <a:endCxn id="11" idx="3"/>
          </p:cNvCxnSpPr>
          <p:nvPr/>
        </p:nvCxnSpPr>
        <p:spPr>
          <a:xfrm flipH="1" flipV="1">
            <a:off x="3413376" y="2447117"/>
            <a:ext cx="1181527" cy="107492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endCxn id="13" idx="1"/>
          </p:cNvCxnSpPr>
          <p:nvPr/>
        </p:nvCxnSpPr>
        <p:spPr>
          <a:xfrm flipV="1">
            <a:off x="4594903" y="2485971"/>
            <a:ext cx="1146106" cy="103606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955732" y="2442817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/>
              <a:t>?</a:t>
            </a:r>
            <a:endParaRPr lang="zh-CN" alt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3835097" y="2442818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/>
              <a:t>?</a:t>
            </a:r>
            <a:endParaRPr lang="zh-CN" altLang="en-US" sz="4400" dirty="0"/>
          </a:p>
        </p:txBody>
      </p:sp>
      <p:sp>
        <p:nvSpPr>
          <p:cNvPr id="20" name="TextBox 19"/>
          <p:cNvSpPr txBox="1"/>
          <p:nvPr/>
        </p:nvSpPr>
        <p:spPr>
          <a:xfrm>
            <a:off x="3910195" y="1938221"/>
            <a:ext cx="1399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 smtClean="0"/>
              <a:t>distance</a:t>
            </a:r>
            <a:endParaRPr lang="zh-CN" altLang="en-US" sz="36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62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146" y="2037686"/>
            <a:ext cx="2286000" cy="111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How to measure similarity of scenes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3D scenes should be compared </a:t>
            </a:r>
            <a:r>
              <a:rPr lang="en-US" altLang="zh-CN" dirty="0" err="1" smtClean="0"/>
              <a:t>wrt</a:t>
            </a:r>
            <a:r>
              <a:rPr lang="en-US" altLang="zh-CN" dirty="0" smtClean="0"/>
              <a:t> a </a:t>
            </a:r>
            <a:r>
              <a:rPr lang="en-US" altLang="zh-CN" b="1" i="1" dirty="0" smtClean="0">
                <a:solidFill>
                  <a:srgbClr val="034AD7"/>
                </a:solidFill>
              </a:rPr>
              <a:t>focal point</a:t>
            </a:r>
            <a:endParaRPr lang="zh-CN" altLang="en-US" b="1" i="1" dirty="0">
              <a:solidFill>
                <a:srgbClr val="034AD7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129317" y="1732768"/>
            <a:ext cx="2284059" cy="142869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5741009" y="1728887"/>
            <a:ext cx="2306815" cy="1436459"/>
            <a:chOff x="5665045" y="1644252"/>
            <a:chExt cx="2791247" cy="1911927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5045" y="1747681"/>
              <a:ext cx="2791247" cy="1808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5665045" y="1644252"/>
              <a:ext cx="2763712" cy="1901597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620940" y="3499540"/>
            <a:ext cx="1977969" cy="1508403"/>
            <a:chOff x="2632380" y="3499540"/>
            <a:chExt cx="1977969" cy="1508403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509" y="3527248"/>
              <a:ext cx="1904278" cy="14806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矩形 9"/>
            <p:cNvSpPr/>
            <p:nvPr/>
          </p:nvSpPr>
          <p:spPr>
            <a:xfrm>
              <a:off x="2632380" y="3499540"/>
              <a:ext cx="1977969" cy="144857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r>
                <a:rPr lang="en-US" altLang="zh-CN" dirty="0" smtClean="0"/>
                <a:t>               </a:t>
              </a:r>
              <a:endParaRPr lang="zh-CN" altLang="en-US" dirty="0"/>
            </a:p>
          </p:txBody>
        </p:sp>
      </p:grpSp>
      <p:cxnSp>
        <p:nvCxnSpPr>
          <p:cNvPr id="15" name="直接连接符 14"/>
          <p:cNvCxnSpPr/>
          <p:nvPr/>
        </p:nvCxnSpPr>
        <p:spPr>
          <a:xfrm flipH="1" flipV="1">
            <a:off x="3413376" y="2447117"/>
            <a:ext cx="232528" cy="107492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endCxn id="4" idx="1"/>
          </p:cNvCxnSpPr>
          <p:nvPr/>
        </p:nvCxnSpPr>
        <p:spPr>
          <a:xfrm flipV="1">
            <a:off x="3645904" y="2485971"/>
            <a:ext cx="2095105" cy="1036069"/>
          </a:xfrm>
          <a:prstGeom prst="line">
            <a:avLst/>
          </a:prstGeom>
          <a:ln>
            <a:solidFill>
              <a:srgbClr val="FD6535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700544" y="3962215"/>
            <a:ext cx="3307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/>
              <a:t>focal : a </a:t>
            </a:r>
            <a:r>
              <a:rPr lang="en-US" altLang="zh-CN" sz="3200" dirty="0" err="1" smtClean="0"/>
              <a:t>subscene</a:t>
            </a:r>
            <a:endParaRPr lang="zh-CN" altLang="en-US" sz="4000" dirty="0"/>
          </a:p>
        </p:txBody>
      </p:sp>
      <p:sp>
        <p:nvSpPr>
          <p:cNvPr id="5" name="椭圆 4"/>
          <p:cNvSpPr/>
          <p:nvPr/>
        </p:nvSpPr>
        <p:spPr>
          <a:xfrm>
            <a:off x="2373158" y="1996095"/>
            <a:ext cx="1040218" cy="902044"/>
          </a:xfrm>
          <a:prstGeom prst="ellipse">
            <a:avLst/>
          </a:prstGeom>
          <a:noFill/>
          <a:ln w="38100">
            <a:solidFill>
              <a:srgbClr val="00DE6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4447807" y="3567150"/>
            <a:ext cx="1040218" cy="902044"/>
          </a:xfrm>
          <a:prstGeom prst="ellipse">
            <a:avLst/>
          </a:prstGeom>
          <a:noFill/>
          <a:ln w="38100">
            <a:solidFill>
              <a:srgbClr val="00DE6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03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6949E-6 L -0.10695 -2.56949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5" grpId="0" animBg="1"/>
      <p:bldP spid="5" grpId="1" animBg="1"/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How to measure similarity of scenes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3D scenes should be </a:t>
            </a:r>
            <a:r>
              <a:rPr lang="en-US" altLang="zh-CN" dirty="0" smtClean="0"/>
              <a:t>compared </a:t>
            </a:r>
            <a:r>
              <a:rPr lang="en-US" altLang="zh-CN" dirty="0" err="1" smtClean="0"/>
              <a:t>wrt</a:t>
            </a:r>
            <a:r>
              <a:rPr lang="en-US" altLang="zh-CN" dirty="0" smtClean="0"/>
              <a:t> a </a:t>
            </a:r>
            <a:r>
              <a:rPr lang="en-US" altLang="zh-CN" b="1" i="1" dirty="0" smtClean="0">
                <a:solidFill>
                  <a:srgbClr val="034AD7"/>
                </a:solidFill>
              </a:rPr>
              <a:t>focal point</a:t>
            </a:r>
            <a:endParaRPr lang="zh-CN" altLang="en-US" b="1" i="1" dirty="0">
              <a:solidFill>
                <a:srgbClr val="034AD7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129317" y="1732768"/>
            <a:ext cx="2284059" cy="1428698"/>
            <a:chOff x="1189666" y="1704137"/>
            <a:chExt cx="2763712" cy="1901597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9666" y="2110027"/>
              <a:ext cx="2763712" cy="1446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1189666" y="1704137"/>
              <a:ext cx="2763712" cy="1901597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735781" y="1728887"/>
            <a:ext cx="2309345" cy="1428698"/>
            <a:chOff x="5735781" y="1728887"/>
            <a:chExt cx="2309345" cy="1428698"/>
          </a:xfrm>
        </p:grpSpPr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5781" y="1802823"/>
              <a:ext cx="2309345" cy="1335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5741009" y="1728887"/>
              <a:ext cx="2284059" cy="142869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461108" y="3499540"/>
            <a:ext cx="1977969" cy="1529591"/>
            <a:chOff x="4461108" y="3499540"/>
            <a:chExt cx="1977969" cy="1529591"/>
          </a:xfrm>
        </p:grpSpPr>
        <p:pic>
          <p:nvPicPr>
            <p:cNvPr id="20" name="Picture 2" descr="C:\Users\Kevin\Desktop\sshot-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5728" y="3522040"/>
              <a:ext cx="1915853" cy="1507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矩形 9"/>
            <p:cNvSpPr/>
            <p:nvPr/>
          </p:nvSpPr>
          <p:spPr>
            <a:xfrm>
              <a:off x="4461108" y="3499540"/>
              <a:ext cx="1977969" cy="144857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r>
                <a:rPr lang="en-US" altLang="zh-CN" dirty="0" smtClean="0"/>
                <a:t>               </a:t>
              </a:r>
              <a:endParaRPr lang="zh-CN" altLang="en-US" dirty="0"/>
            </a:p>
          </p:txBody>
        </p:sp>
      </p:grpSp>
      <p:cxnSp>
        <p:nvCxnSpPr>
          <p:cNvPr id="15" name="直接连接符 14"/>
          <p:cNvCxnSpPr>
            <a:endCxn id="6" idx="3"/>
          </p:cNvCxnSpPr>
          <p:nvPr/>
        </p:nvCxnSpPr>
        <p:spPr>
          <a:xfrm flipH="1" flipV="1">
            <a:off x="3413376" y="2447117"/>
            <a:ext cx="2061256" cy="1074923"/>
          </a:xfrm>
          <a:prstGeom prst="line">
            <a:avLst/>
          </a:prstGeom>
          <a:ln>
            <a:solidFill>
              <a:srgbClr val="FD6535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5474632" y="2485971"/>
            <a:ext cx="266377" cy="103606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3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How to determine focal points?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Contextual analysis: co-analyzing a set</a:t>
            </a:r>
          </a:p>
          <a:p>
            <a:pPr lvl="1"/>
            <a:r>
              <a:rPr lang="en-US" altLang="zh-CN" dirty="0" smtClean="0"/>
              <a:t>Characterize a semantic scene type</a:t>
            </a:r>
          </a:p>
          <a:p>
            <a:pPr lvl="1"/>
            <a:r>
              <a:rPr lang="en-US" altLang="zh-CN" dirty="0" smtClean="0"/>
              <a:t>Frequently appear in a category</a:t>
            </a:r>
            <a:endParaRPr lang="zh-CN" altLang="en-US" dirty="0"/>
          </a:p>
          <a:p>
            <a:pPr lvl="1"/>
            <a:endParaRPr lang="en-US" altLang="zh-CN" dirty="0" smtClean="0"/>
          </a:p>
        </p:txBody>
      </p:sp>
      <p:grpSp>
        <p:nvGrpSpPr>
          <p:cNvPr id="5" name="组合 4"/>
          <p:cNvGrpSpPr/>
          <p:nvPr/>
        </p:nvGrpSpPr>
        <p:grpSpPr>
          <a:xfrm>
            <a:off x="3094181" y="2807908"/>
            <a:ext cx="2309345" cy="1448570"/>
            <a:chOff x="5735781" y="1728887"/>
            <a:chExt cx="2309345" cy="1448570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5781" y="1834083"/>
              <a:ext cx="2309345" cy="1335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5741009" y="1728887"/>
              <a:ext cx="2304117" cy="144857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959816" y="2807908"/>
            <a:ext cx="1977969" cy="1497849"/>
            <a:chOff x="4461108" y="3499540"/>
            <a:chExt cx="1977969" cy="1497849"/>
          </a:xfrm>
        </p:grpSpPr>
        <p:pic>
          <p:nvPicPr>
            <p:cNvPr id="9" name="Picture 2" descr="C:\Users\Kevin\Desktop\sshot-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5728" y="3522040"/>
              <a:ext cx="1915853" cy="1475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矩形 9"/>
            <p:cNvSpPr/>
            <p:nvPr/>
          </p:nvSpPr>
          <p:spPr>
            <a:xfrm>
              <a:off x="4461108" y="3499540"/>
              <a:ext cx="1977969" cy="144857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r>
                <a:rPr lang="en-US" altLang="zh-CN" dirty="0" smtClean="0"/>
                <a:t>               </a:t>
              </a:r>
              <a:endParaRPr lang="zh-CN" altLang="en-US" dirty="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548216" y="2809171"/>
            <a:ext cx="1870595" cy="1496586"/>
            <a:chOff x="5548216" y="2374672"/>
            <a:chExt cx="1870595" cy="1496586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8216" y="2395909"/>
              <a:ext cx="1870595" cy="1475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矩形 11"/>
            <p:cNvSpPr/>
            <p:nvPr/>
          </p:nvSpPr>
          <p:spPr>
            <a:xfrm>
              <a:off x="5555926" y="2374672"/>
              <a:ext cx="1862885" cy="144857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565296" y="3126245"/>
            <a:ext cx="946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/>
              <a:t>… …</a:t>
            </a:r>
            <a:endParaRPr lang="zh-CN" altLang="en-US" sz="3600" b="1" dirty="0"/>
          </a:p>
        </p:txBody>
      </p:sp>
      <p:sp>
        <p:nvSpPr>
          <p:cNvPr id="14" name="云形标注 13"/>
          <p:cNvSpPr/>
          <p:nvPr/>
        </p:nvSpPr>
        <p:spPr>
          <a:xfrm rot="181648">
            <a:off x="7182458" y="2016301"/>
            <a:ext cx="1711767" cy="1065484"/>
          </a:xfrm>
          <a:prstGeom prst="cloudCallout">
            <a:avLst>
              <a:gd name="adj1" fmla="val -57330"/>
              <a:gd name="adj2" fmla="val 4966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</a:t>
            </a:r>
            <a:r>
              <a:rPr lang="en-US" altLang="zh-CN" dirty="0" smtClean="0"/>
              <a:t>iving room</a:t>
            </a:r>
            <a:endParaRPr lang="zh-CN" altLang="en-US" dirty="0"/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341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How to determine focal points?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Frequency alone is not enough …</a:t>
            </a:r>
            <a:endParaRPr lang="en-US" altLang="zh-CN" dirty="0"/>
          </a:p>
          <a:p>
            <a:pPr lvl="1"/>
            <a:r>
              <a:rPr lang="en-US" altLang="zh-CN" dirty="0" smtClean="0"/>
              <a:t>Trivially frequent </a:t>
            </a:r>
            <a:r>
              <a:rPr lang="en-US" altLang="zh-CN" dirty="0" err="1" smtClean="0"/>
              <a:t>subscene</a:t>
            </a:r>
            <a:r>
              <a:rPr lang="en-US" altLang="zh-CN" dirty="0" smtClean="0"/>
              <a:t> is meaningless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136781" y="2521314"/>
            <a:ext cx="2237899" cy="1518080"/>
            <a:chOff x="136781" y="1771074"/>
            <a:chExt cx="2237899" cy="1518080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81" y="1786449"/>
              <a:ext cx="2237899" cy="15027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矩形 9"/>
            <p:cNvSpPr/>
            <p:nvPr/>
          </p:nvSpPr>
          <p:spPr>
            <a:xfrm>
              <a:off x="136781" y="1771074"/>
              <a:ext cx="2168769" cy="1514876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r>
                <a:rPr lang="en-US" altLang="zh-CN" dirty="0" smtClean="0"/>
                <a:t>               </a:t>
              </a:r>
              <a:endParaRPr lang="zh-CN" altLang="en-US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374680" y="2521314"/>
            <a:ext cx="2513261" cy="1518080"/>
            <a:chOff x="2374680" y="1771074"/>
            <a:chExt cx="2513261" cy="1518080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4680" y="1798568"/>
              <a:ext cx="2513261" cy="1490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矩形 10"/>
            <p:cNvSpPr/>
            <p:nvPr/>
          </p:nvSpPr>
          <p:spPr>
            <a:xfrm>
              <a:off x="2374680" y="1771074"/>
              <a:ext cx="2439609" cy="1514876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r>
                <a:rPr lang="en-US" altLang="zh-CN" dirty="0" smtClean="0"/>
                <a:t>               </a:t>
              </a:r>
              <a:endParaRPr lang="zh-CN" altLang="en-US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887941" y="2521314"/>
            <a:ext cx="1422995" cy="1514876"/>
            <a:chOff x="4887941" y="1771074"/>
            <a:chExt cx="1422995" cy="1514876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7941" y="1980781"/>
              <a:ext cx="1381519" cy="12078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矩形 11"/>
            <p:cNvSpPr/>
            <p:nvPr/>
          </p:nvSpPr>
          <p:spPr>
            <a:xfrm>
              <a:off x="4887942" y="1771074"/>
              <a:ext cx="1422994" cy="1514876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r>
                <a:rPr lang="en-US" altLang="zh-CN" dirty="0" smtClean="0"/>
                <a:t>               </a:t>
              </a:r>
              <a:endParaRPr lang="zh-CN" altLang="en-US" dirty="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396007" y="2520895"/>
            <a:ext cx="2070398" cy="1515295"/>
            <a:chOff x="6396007" y="1770655"/>
            <a:chExt cx="2070398" cy="1515295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6007" y="1798568"/>
              <a:ext cx="2070397" cy="1487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矩形 12"/>
            <p:cNvSpPr/>
            <p:nvPr/>
          </p:nvSpPr>
          <p:spPr>
            <a:xfrm>
              <a:off x="6396007" y="1770655"/>
              <a:ext cx="2070398" cy="1514876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r>
                <a:rPr lang="en-US" altLang="zh-CN" dirty="0" smtClean="0"/>
                <a:t>               </a:t>
              </a:r>
              <a:endParaRPr lang="zh-CN" alt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480129" y="2871464"/>
            <a:ext cx="617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/>
              <a:t>… </a:t>
            </a:r>
            <a:endParaRPr lang="zh-CN" altLang="en-US" sz="3600" b="1" dirty="0"/>
          </a:p>
        </p:txBody>
      </p:sp>
      <p:sp>
        <p:nvSpPr>
          <p:cNvPr id="8" name="矩形 7"/>
          <p:cNvSpPr/>
          <p:nvPr/>
        </p:nvSpPr>
        <p:spPr>
          <a:xfrm>
            <a:off x="1619021" y="4091051"/>
            <a:ext cx="6153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/>
              <a:t>a single </a:t>
            </a:r>
            <a:r>
              <a:rPr lang="en-US" altLang="zh-CN" sz="2400" dirty="0" smtClean="0"/>
              <a:t>chair may appear </a:t>
            </a:r>
            <a:r>
              <a:rPr lang="en-US" altLang="zh-CN" sz="2400" dirty="0"/>
              <a:t>in </a:t>
            </a:r>
            <a:r>
              <a:rPr lang="en-US" altLang="zh-CN" sz="2400" dirty="0" smtClean="0"/>
              <a:t>most indoor</a:t>
            </a:r>
            <a:r>
              <a:rPr lang="en-US" altLang="zh-CN" sz="2400" dirty="0" smtClean="0">
                <a:sym typeface="Wingdings" pitchFamily="2" charset="2"/>
              </a:rPr>
              <a:t> scenes</a:t>
            </a:r>
            <a:endParaRPr lang="zh-CN" altLang="en-US" sz="2400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10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How to determine focal points?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51560"/>
            <a:ext cx="8686800" cy="1379025"/>
          </a:xfrm>
        </p:spPr>
        <p:txBody>
          <a:bodyPr>
            <a:normAutofit lnSpcReduction="10000"/>
          </a:bodyPr>
          <a:lstStyle/>
          <a:p>
            <a:r>
              <a:rPr lang="en-US" altLang="zh-CN" dirty="0" smtClean="0"/>
              <a:t>Discriminant</a:t>
            </a:r>
          </a:p>
          <a:p>
            <a:pPr lvl="1"/>
            <a:r>
              <a:rPr lang="en-US" altLang="zh-CN" dirty="0" smtClean="0"/>
              <a:t>Frequent </a:t>
            </a:r>
            <a:r>
              <a:rPr lang="en-US" altLang="zh-CN" b="1" i="1" dirty="0" smtClean="0">
                <a:solidFill>
                  <a:srgbClr val="034AD7"/>
                </a:solidFill>
              </a:rPr>
              <a:t>only within </a:t>
            </a:r>
            <a:r>
              <a:rPr lang="en-US" altLang="zh-CN" dirty="0" smtClean="0"/>
              <a:t>the set of </a:t>
            </a:r>
            <a:r>
              <a:rPr lang="en-US" altLang="zh-CN" b="1" i="1" dirty="0" smtClean="0">
                <a:solidFill>
                  <a:srgbClr val="034AD7"/>
                </a:solidFill>
              </a:rPr>
              <a:t>semantically related </a:t>
            </a:r>
            <a:r>
              <a:rPr lang="en-US" altLang="zh-CN" dirty="0" smtClean="0"/>
              <a:t>scenes</a:t>
            </a:r>
          </a:p>
          <a:p>
            <a:pPr lvl="2"/>
            <a:r>
              <a:rPr lang="en-US" altLang="zh-CN" dirty="0" smtClean="0"/>
              <a:t>Characterize the scene category</a:t>
            </a:r>
            <a:endParaRPr lang="zh-CN" altLang="en-US" dirty="0"/>
          </a:p>
        </p:txBody>
      </p:sp>
      <p:grpSp>
        <p:nvGrpSpPr>
          <p:cNvPr id="19" name="组合 18"/>
          <p:cNvGrpSpPr/>
          <p:nvPr/>
        </p:nvGrpSpPr>
        <p:grpSpPr>
          <a:xfrm>
            <a:off x="1277793" y="2431041"/>
            <a:ext cx="6409120" cy="1264741"/>
            <a:chOff x="1746693" y="2431041"/>
            <a:chExt cx="6409120" cy="1264741"/>
          </a:xfrm>
        </p:grpSpPr>
        <p:grpSp>
          <p:nvGrpSpPr>
            <p:cNvPr id="15" name="组合 14"/>
            <p:cNvGrpSpPr/>
            <p:nvPr/>
          </p:nvGrpSpPr>
          <p:grpSpPr>
            <a:xfrm>
              <a:off x="1746693" y="2431041"/>
              <a:ext cx="1798819" cy="1219000"/>
              <a:chOff x="711137" y="2221606"/>
              <a:chExt cx="1978701" cy="1340900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137" y="2221606"/>
                <a:ext cx="1978701" cy="1340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" name="矩形 9"/>
              <p:cNvSpPr/>
              <p:nvPr/>
            </p:nvSpPr>
            <p:spPr>
              <a:xfrm>
                <a:off x="711137" y="2221606"/>
                <a:ext cx="1978701" cy="13409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8520" tIns="14261" rIns="28520" bIns="14261" rtlCol="0" anchor="ctr"/>
              <a:lstStyle/>
              <a:p>
                <a:pPr algn="ctr"/>
                <a:r>
                  <a:rPr lang="en-US" altLang="zh-CN" dirty="0" smtClean="0"/>
                  <a:t>               </a:t>
                </a:r>
                <a:endParaRPr lang="zh-CN" altLang="en-US" dirty="0"/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>
              <a:off x="3580373" y="2433639"/>
              <a:ext cx="2023660" cy="1219000"/>
              <a:chOff x="4252875" y="2224204"/>
              <a:chExt cx="2226026" cy="1340900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52875" y="2500400"/>
                <a:ext cx="2226026" cy="10319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矩形 11"/>
              <p:cNvSpPr/>
              <p:nvPr/>
            </p:nvSpPr>
            <p:spPr>
              <a:xfrm>
                <a:off x="4321318" y="2224204"/>
                <a:ext cx="2079482" cy="13409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8520" tIns="14261" rIns="28520" bIns="14261" rtlCol="0" anchor="ctr"/>
              <a:lstStyle/>
              <a:p>
                <a:pPr algn="ctr"/>
                <a:r>
                  <a:rPr lang="en-US" altLang="zh-CN" dirty="0" smtClean="0"/>
                  <a:t>               </a:t>
                </a:r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5624173" y="2432663"/>
              <a:ext cx="1817740" cy="1263119"/>
              <a:chOff x="6478901" y="2228837"/>
              <a:chExt cx="1999514" cy="1389431"/>
            </a:xfrm>
          </p:grpSpPr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4800" y="2242825"/>
                <a:ext cx="1993614" cy="13754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矩形 12"/>
              <p:cNvSpPr/>
              <p:nvPr/>
            </p:nvSpPr>
            <p:spPr>
              <a:xfrm>
                <a:off x="6478901" y="2228837"/>
                <a:ext cx="1999514" cy="13409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8520" tIns="14261" rIns="28520" bIns="14261" rtlCol="0" anchor="ctr"/>
              <a:lstStyle/>
              <a:p>
                <a:pPr algn="ctr"/>
                <a:r>
                  <a:rPr lang="en-US" altLang="zh-CN" dirty="0" smtClean="0"/>
                  <a:t>               </a:t>
                </a:r>
                <a:endParaRPr lang="zh-CN" altLang="en-US" dirty="0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7538336" y="2615276"/>
              <a:ext cx="6174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/>
                <a:t>… </a:t>
              </a:r>
              <a:endParaRPr lang="zh-CN" altLang="en-US" sz="3600" b="1" dirty="0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275246" y="3738943"/>
            <a:ext cx="6411668" cy="1219095"/>
            <a:chOff x="1744146" y="3738943"/>
            <a:chExt cx="6411668" cy="1219095"/>
          </a:xfrm>
        </p:grpSpPr>
        <p:grpSp>
          <p:nvGrpSpPr>
            <p:cNvPr id="16" name="组合 15"/>
            <p:cNvGrpSpPr/>
            <p:nvPr/>
          </p:nvGrpSpPr>
          <p:grpSpPr>
            <a:xfrm>
              <a:off x="1744146" y="3738943"/>
              <a:ext cx="1591580" cy="1219000"/>
              <a:chOff x="1297262" y="3756143"/>
              <a:chExt cx="1750738" cy="1340900"/>
            </a:xfrm>
          </p:grpSpPr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262" y="3766753"/>
                <a:ext cx="1689064" cy="13196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矩形 20"/>
              <p:cNvSpPr/>
              <p:nvPr/>
            </p:nvSpPr>
            <p:spPr>
              <a:xfrm>
                <a:off x="1297262" y="3756143"/>
                <a:ext cx="1750738" cy="134090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8520" tIns="14261" rIns="28520" bIns="14261" rtlCol="0" anchor="ctr"/>
              <a:lstStyle/>
              <a:p>
                <a:pPr algn="ctr"/>
                <a:r>
                  <a:rPr lang="en-US" altLang="zh-CN" dirty="0" smtClean="0"/>
                  <a:t>               </a:t>
                </a:r>
                <a:endParaRPr lang="zh-CN" altLang="en-US" dirty="0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3414310" y="3738944"/>
              <a:ext cx="2052231" cy="1219094"/>
              <a:chOff x="5741009" y="1728887"/>
              <a:chExt cx="2442470" cy="1448570"/>
            </a:xfrm>
          </p:grpSpPr>
          <p:pic>
            <p:nvPicPr>
              <p:cNvPr id="23" name="Picture 5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4382" y="1764837"/>
                <a:ext cx="2429097" cy="14046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4" name="矩形 23"/>
              <p:cNvSpPr/>
              <p:nvPr/>
            </p:nvSpPr>
            <p:spPr>
              <a:xfrm>
                <a:off x="5741009" y="1728887"/>
                <a:ext cx="2373067" cy="144857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5505618" y="3738944"/>
              <a:ext cx="1935983" cy="1219094"/>
              <a:chOff x="5169573" y="3738944"/>
              <a:chExt cx="1935983" cy="1219094"/>
            </a:xfrm>
          </p:grpSpPr>
          <p:pic>
            <p:nvPicPr>
              <p:cNvPr id="6149" name="Picture 5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78302" y="3762353"/>
                <a:ext cx="1776058" cy="11851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7" name="矩形 26"/>
              <p:cNvSpPr/>
              <p:nvPr/>
            </p:nvSpPr>
            <p:spPr>
              <a:xfrm>
                <a:off x="5169573" y="3738944"/>
                <a:ext cx="1935983" cy="12190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538337" y="3899201"/>
              <a:ext cx="6174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/>
                <a:t>… </a:t>
              </a:r>
              <a:endParaRPr lang="zh-CN" altLang="en-US" sz="3600" b="1" dirty="0"/>
            </a:p>
          </p:txBody>
        </p:sp>
      </p:grpSp>
      <p:sp>
        <p:nvSpPr>
          <p:cNvPr id="26" name="云形标注 25"/>
          <p:cNvSpPr/>
          <p:nvPr/>
        </p:nvSpPr>
        <p:spPr>
          <a:xfrm rot="181648">
            <a:off x="7041486" y="2082534"/>
            <a:ext cx="1711767" cy="1065484"/>
          </a:xfrm>
          <a:prstGeom prst="cloudCallout">
            <a:avLst>
              <a:gd name="adj1" fmla="val -60785"/>
              <a:gd name="adj2" fmla="val 3253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bedroom</a:t>
            </a:r>
            <a:endParaRPr lang="zh-CN" altLang="en-US" dirty="0"/>
          </a:p>
        </p:txBody>
      </p:sp>
      <p:sp>
        <p:nvSpPr>
          <p:cNvPr id="33" name="云形标注 32"/>
          <p:cNvSpPr/>
          <p:nvPr/>
        </p:nvSpPr>
        <p:spPr>
          <a:xfrm rot="181648">
            <a:off x="7096379" y="3453810"/>
            <a:ext cx="1711767" cy="1065484"/>
          </a:xfrm>
          <a:prstGeom prst="cloudCallout">
            <a:avLst>
              <a:gd name="adj1" fmla="val -60785"/>
              <a:gd name="adj2" fmla="val 3253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</a:t>
            </a:r>
            <a:r>
              <a:rPr lang="en-US" altLang="zh-CN" dirty="0" smtClean="0"/>
              <a:t>iving room</a:t>
            </a:r>
            <a:endParaRPr lang="zh-CN" altLang="en-US" dirty="0"/>
          </a:p>
        </p:txBody>
      </p:sp>
      <p:sp>
        <p:nvSpPr>
          <p:cNvPr id="28" name="矩形 27"/>
          <p:cNvSpPr/>
          <p:nvPr/>
        </p:nvSpPr>
        <p:spPr>
          <a:xfrm>
            <a:off x="7177755" y="4315913"/>
            <a:ext cx="1549014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</a:rPr>
              <a:t>unknown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167124" y="2779277"/>
            <a:ext cx="1549014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</a:rPr>
              <a:t>unknown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16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754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28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How to determine focal </a:t>
            </a:r>
            <a:r>
              <a:rPr lang="en-US" altLang="zh-CN" dirty="0"/>
              <a:t>points?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i="1" dirty="0" smtClean="0">
                <a:solidFill>
                  <a:srgbClr val="034AD7"/>
                </a:solidFill>
              </a:rPr>
              <a:t>Focal point detection </a:t>
            </a:r>
            <a:r>
              <a:rPr lang="en-US" altLang="zh-CN" dirty="0" smtClean="0"/>
              <a:t>relies on clustering</a:t>
            </a:r>
          </a:p>
          <a:p>
            <a:pPr lvl="1"/>
            <a:r>
              <a:rPr lang="en-US" altLang="zh-CN" dirty="0" smtClean="0"/>
              <a:t>Frequent only within some cluster</a:t>
            </a:r>
          </a:p>
          <a:p>
            <a:pPr lvl="1"/>
            <a:endParaRPr lang="en-US" altLang="zh-CN" dirty="0"/>
          </a:p>
          <a:p>
            <a:r>
              <a:rPr lang="en-US" altLang="zh-CN" b="1" i="1" dirty="0" smtClean="0">
                <a:solidFill>
                  <a:srgbClr val="034AD7"/>
                </a:solidFill>
              </a:rPr>
              <a:t>Scene clustering </a:t>
            </a:r>
            <a:r>
              <a:rPr lang="en-US" altLang="zh-CN" dirty="0" smtClean="0"/>
              <a:t>is guided by focal points</a:t>
            </a:r>
          </a:p>
          <a:p>
            <a:pPr lvl="1"/>
            <a:r>
              <a:rPr lang="en-US" altLang="zh-CN" dirty="0" smtClean="0"/>
              <a:t>Characterized by representative </a:t>
            </a:r>
            <a:r>
              <a:rPr lang="en-US" altLang="zh-CN" smtClean="0"/>
              <a:t>focal points</a:t>
            </a:r>
            <a:endParaRPr lang="en-US" altLang="zh-CN" dirty="0" smtClean="0"/>
          </a:p>
        </p:txBody>
      </p:sp>
      <p:sp>
        <p:nvSpPr>
          <p:cNvPr id="6" name="矩形 5"/>
          <p:cNvSpPr/>
          <p:nvPr/>
        </p:nvSpPr>
        <p:spPr>
          <a:xfrm>
            <a:off x="2715065" y="3882620"/>
            <a:ext cx="3742007" cy="584775"/>
          </a:xfrm>
          <a:prstGeom prst="rect">
            <a:avLst/>
          </a:prstGeom>
          <a:solidFill>
            <a:srgbClr val="F5F7F9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 smtClean="0"/>
              <a:t>Coupled problems …</a:t>
            </a:r>
            <a:endParaRPr lang="en-US" altLang="zh-CN" sz="3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37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Overview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Basic rep.: structural graphs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619" y="1637007"/>
            <a:ext cx="13199358" cy="2524231"/>
          </a:xfrm>
          <a:prstGeom prst="rect">
            <a:avLst/>
          </a:prstGeom>
        </p:spPr>
      </p:pic>
      <p:sp>
        <p:nvSpPr>
          <p:cNvPr id="6" name="内容占位符 2"/>
          <p:cNvSpPr txBox="1">
            <a:spLocks/>
          </p:cNvSpPr>
          <p:nvPr/>
        </p:nvSpPr>
        <p:spPr>
          <a:xfrm>
            <a:off x="448959" y="1055676"/>
            <a:ext cx="8229600" cy="3627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altLang="zh-CN" dirty="0" smtClean="0"/>
              <a:t>Interleaving optimization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93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46914E-7 L -0.54115 -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66" y="-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79" y="1630333"/>
            <a:ext cx="13199358" cy="252423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Overview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Interleaving optimization</a:t>
            </a:r>
            <a:endParaRPr lang="zh-CN" altLang="en-US" dirty="0"/>
          </a:p>
        </p:txBody>
      </p:sp>
      <p:grpSp>
        <p:nvGrpSpPr>
          <p:cNvPr id="11" name="组合 10"/>
          <p:cNvGrpSpPr/>
          <p:nvPr/>
        </p:nvGrpSpPr>
        <p:grpSpPr>
          <a:xfrm>
            <a:off x="1377645" y="1653674"/>
            <a:ext cx="3003452" cy="3047720"/>
            <a:chOff x="1350499" y="1667022"/>
            <a:chExt cx="3003452" cy="3047720"/>
          </a:xfrm>
        </p:grpSpPr>
        <p:sp>
          <p:nvSpPr>
            <p:cNvPr id="7" name="矩形 6"/>
            <p:cNvSpPr/>
            <p:nvPr/>
          </p:nvSpPr>
          <p:spPr>
            <a:xfrm>
              <a:off x="1472094" y="4253077"/>
              <a:ext cx="281654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tx2">
                      <a:lumMod val="75000"/>
                    </a:schemeClr>
                  </a:solidFill>
                </a:rPr>
                <a:t>Focal point detection</a:t>
              </a:r>
              <a:endParaRPr lang="zh-CN" altLang="en-US" sz="24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1350499" y="1667022"/>
              <a:ext cx="3003452" cy="2428727"/>
            </a:xfrm>
            <a:prstGeom prst="roundRect">
              <a:avLst>
                <a:gd name="adj" fmla="val 7979"/>
              </a:avLst>
            </a:prstGeom>
            <a:noFill/>
            <a:ln w="571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736639" y="1653673"/>
            <a:ext cx="3003452" cy="3047720"/>
            <a:chOff x="4682197" y="1667021"/>
            <a:chExt cx="3003452" cy="3047720"/>
          </a:xfrm>
        </p:grpSpPr>
        <p:sp>
          <p:nvSpPr>
            <p:cNvPr id="9" name="圆角矩形 8"/>
            <p:cNvSpPr/>
            <p:nvPr/>
          </p:nvSpPr>
          <p:spPr>
            <a:xfrm>
              <a:off x="4682197" y="1667021"/>
              <a:ext cx="3003452" cy="2428727"/>
            </a:xfrm>
            <a:prstGeom prst="roundRect">
              <a:avLst>
                <a:gd name="adj" fmla="val 7979"/>
              </a:avLst>
            </a:prstGeom>
            <a:noFill/>
            <a:ln w="571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4706983" y="4253076"/>
              <a:ext cx="295388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chemeClr val="accent5">
                      <a:lumMod val="75000"/>
                    </a:schemeClr>
                  </a:solidFill>
                </a:rPr>
                <a:t>Focal-based clustering</a:t>
              </a:r>
              <a:endParaRPr lang="zh-CN" altLang="en-US" sz="24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19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328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14_LogoH_2.pdf"/>
          <p:cNvPicPr>
            <a:picLocks noChangeAspect="1"/>
          </p:cNvPicPr>
          <p:nvPr/>
        </p:nvPicPr>
        <p:blipFill rotWithShape="1">
          <a:blip r:embed="rId3" r:link="rId4"/>
          <a:srcRect r="16667"/>
          <a:stretch/>
        </p:blipFill>
        <p:spPr>
          <a:xfrm>
            <a:off x="0" y="286192"/>
            <a:ext cx="9144000" cy="123444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2" name="TextBox 1"/>
          <p:cNvSpPr txBox="1"/>
          <p:nvPr/>
        </p:nvSpPr>
        <p:spPr>
          <a:xfrm>
            <a:off x="417047" y="2040374"/>
            <a:ext cx="8346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</a:rPr>
              <a:t>Organizing Heterogeneous Scene </a:t>
            </a:r>
            <a:r>
              <a:rPr lang="en-US" altLang="zh-CN" sz="2000" b="1" dirty="0" smtClean="0">
                <a:solidFill>
                  <a:schemeClr val="tx1">
                    <a:lumMod val="50000"/>
                  </a:schemeClr>
                </a:solidFill>
              </a:rPr>
              <a:t>Collections through </a:t>
            </a:r>
            <a:r>
              <a:rPr lang="en-US" altLang="zh-CN" sz="2000" b="1" dirty="0">
                <a:solidFill>
                  <a:schemeClr val="tx1">
                    <a:lumMod val="50000"/>
                  </a:schemeClr>
                </a:solidFill>
              </a:rPr>
              <a:t>Contextual Focal Points</a:t>
            </a:r>
            <a:endParaRPr lang="zh-CN" altLang="en-US" sz="2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7903" y="2658011"/>
            <a:ext cx="49051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 smtClean="0"/>
              <a:t>Kai </a:t>
            </a:r>
            <a:r>
              <a:rPr lang="en-US" altLang="zh-CN" sz="2000" dirty="0" err="1" smtClean="0"/>
              <a:t>Xu</a:t>
            </a:r>
            <a:r>
              <a:rPr lang="en-US" altLang="zh-CN" sz="2000" dirty="0" smtClean="0"/>
              <a:t>,   </a:t>
            </a:r>
            <a:r>
              <a:rPr lang="en-US" altLang="zh-CN" sz="2000" dirty="0" err="1" smtClean="0"/>
              <a:t>Rui</a:t>
            </a:r>
            <a:r>
              <a:rPr lang="en-US" altLang="zh-CN" sz="2000" dirty="0" smtClean="0"/>
              <a:t> Ma,   </a:t>
            </a:r>
            <a:r>
              <a:rPr lang="en-US" altLang="zh-CN" sz="2000" dirty="0" err="1" smtClean="0"/>
              <a:t>Hao</a:t>
            </a:r>
            <a:r>
              <a:rPr lang="en-US" altLang="zh-CN" sz="2000" dirty="0" smtClean="0"/>
              <a:t> Zhang,   </a:t>
            </a:r>
            <a:r>
              <a:rPr lang="en-US" altLang="zh-CN" sz="2000" dirty="0" err="1" smtClean="0"/>
              <a:t>Chenyang</a:t>
            </a:r>
            <a:r>
              <a:rPr lang="en-US" altLang="zh-CN" sz="2000" dirty="0" smtClean="0"/>
              <a:t> Zhu,</a:t>
            </a:r>
          </a:p>
          <a:p>
            <a:pPr algn="ctr"/>
            <a:r>
              <a:rPr lang="en-US" altLang="zh-CN" sz="2000" dirty="0"/>
              <a:t>Ariel </a:t>
            </a:r>
            <a:r>
              <a:rPr lang="en-US" altLang="zh-CN" sz="2000" dirty="0" smtClean="0"/>
              <a:t>Shamir,</a:t>
            </a:r>
            <a:r>
              <a:rPr lang="en-US" altLang="zh-CN" sz="2000" dirty="0"/>
              <a:t> </a:t>
            </a:r>
            <a:r>
              <a:rPr lang="en-US" altLang="zh-CN" sz="2000" dirty="0" smtClean="0"/>
              <a:t>  Daniel Cohen-Or,</a:t>
            </a:r>
            <a:r>
              <a:rPr lang="en-US" altLang="zh-CN" sz="2000" dirty="0"/>
              <a:t> </a:t>
            </a:r>
            <a:r>
              <a:rPr lang="en-US" altLang="zh-CN" sz="2000" dirty="0" smtClean="0"/>
              <a:t>  </a:t>
            </a:r>
            <a:r>
              <a:rPr lang="en-US" altLang="zh-CN" sz="2000" dirty="0" err="1" smtClean="0"/>
              <a:t>Hui</a:t>
            </a:r>
            <a:r>
              <a:rPr lang="en-US" altLang="zh-CN" sz="2000" dirty="0" smtClean="0"/>
              <a:t> </a:t>
            </a:r>
            <a:r>
              <a:rPr lang="en-US" altLang="zh-CN" sz="2000" dirty="0"/>
              <a:t>Huang</a:t>
            </a:r>
            <a:endParaRPr lang="zh-CN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503120" y="3510082"/>
            <a:ext cx="41442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Shenzhen </a:t>
            </a:r>
            <a:r>
              <a:rPr lang="en-US" altLang="zh-CN" dirty="0" err="1"/>
              <a:t>VisuCA</a:t>
            </a:r>
            <a:r>
              <a:rPr lang="en-US" altLang="zh-CN" dirty="0"/>
              <a:t> Key Lab / </a:t>
            </a:r>
            <a:r>
              <a:rPr lang="en-US" altLang="zh-CN" dirty="0" smtClean="0"/>
              <a:t>SIAT</a:t>
            </a:r>
          </a:p>
          <a:p>
            <a:r>
              <a:rPr lang="en-US" altLang="zh-CN" dirty="0"/>
              <a:t>Simon Fraser </a:t>
            </a:r>
            <a:r>
              <a:rPr lang="en-US" altLang="zh-CN" dirty="0" smtClean="0"/>
              <a:t>University</a:t>
            </a:r>
          </a:p>
          <a:p>
            <a:r>
              <a:rPr lang="en-US" altLang="zh-CN" dirty="0" smtClean="0"/>
              <a:t>National </a:t>
            </a:r>
            <a:r>
              <a:rPr lang="en-US" altLang="zh-CN" dirty="0"/>
              <a:t>University of Defense </a:t>
            </a:r>
            <a:r>
              <a:rPr lang="en-US" altLang="zh-CN" dirty="0" smtClean="0"/>
              <a:t>Technology</a:t>
            </a:r>
          </a:p>
          <a:p>
            <a:r>
              <a:rPr lang="en-US" altLang="zh-CN" dirty="0"/>
              <a:t>The Interdisciplinary </a:t>
            </a:r>
            <a:r>
              <a:rPr lang="en-US" altLang="zh-CN" dirty="0" smtClean="0"/>
              <a:t>Center</a:t>
            </a:r>
          </a:p>
          <a:p>
            <a:r>
              <a:rPr lang="en-US" altLang="zh-CN" dirty="0"/>
              <a:t>Tel Aviv University</a:t>
            </a:r>
            <a:endParaRPr lang="zh-CN" alt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6763" y="4577913"/>
            <a:ext cx="457200" cy="45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611" y="4577698"/>
            <a:ext cx="325916" cy="47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 t="7839" r="5022" b="5399"/>
          <a:stretch/>
        </p:blipFill>
        <p:spPr bwMode="auto">
          <a:xfrm>
            <a:off x="8077846" y="4604983"/>
            <a:ext cx="469233" cy="43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 descr="S14_Logo1920.pdf"/>
          <p:cNvPicPr>
            <a:picLocks noChangeAspect="1"/>
          </p:cNvPicPr>
          <p:nvPr/>
        </p:nvPicPr>
        <p:blipFill rotWithShape="1">
          <a:blip r:embed="rId8" r:link="rId9"/>
          <a:srcRect l="25580" t="75521" r="23245" b="12240"/>
          <a:stretch/>
        </p:blipFill>
        <p:spPr>
          <a:xfrm>
            <a:off x="201972" y="4644897"/>
            <a:ext cx="2113137" cy="379045"/>
          </a:xfrm>
          <a:prstGeom prst="rect">
            <a:avLst/>
          </a:prstGeom>
        </p:spPr>
      </p:pic>
      <p:pic>
        <p:nvPicPr>
          <p:cNvPr id="8" name="Picture 3" descr="C:\Users\Kevin\Desktop\未标题-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872" y="4579930"/>
            <a:ext cx="343501" cy="43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278" y="457986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5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Overview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Focal-based organization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79" y="1630333"/>
            <a:ext cx="13199358" cy="2524231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14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4.32099E-6 L -0.5 0.0003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240339"/>
            <a:ext cx="8229600" cy="853440"/>
          </a:xfrm>
        </p:spPr>
        <p:txBody>
          <a:bodyPr/>
          <a:lstStyle/>
          <a:p>
            <a:r>
              <a:rPr lang="en-US" altLang="zh-CN" sz="3200" dirty="0" smtClean="0"/>
              <a:t>Focal-based scene collection exploration</a:t>
            </a:r>
            <a:endParaRPr lang="zh-CN" altLang="en-US" sz="3200" dirty="0"/>
          </a:p>
        </p:txBody>
      </p:sp>
      <p:sp>
        <p:nvSpPr>
          <p:cNvPr id="4" name="椭圆 3"/>
          <p:cNvSpPr/>
          <p:nvPr/>
        </p:nvSpPr>
        <p:spPr>
          <a:xfrm rot="3260205">
            <a:off x="4011234" y="1714173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 rot="821086">
            <a:off x="4537701" y="1562955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 rot="821086">
            <a:off x="5132631" y="1845587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 rot="3260205">
            <a:off x="4451325" y="2317803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 rot="3260205">
            <a:off x="4991534" y="2397771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 rot="3260205">
            <a:off x="4937643" y="2304664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 rot="3260205">
            <a:off x="4500051" y="2400823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 rot="3260205">
            <a:off x="4554217" y="1648175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 rot="3260205">
            <a:off x="4664347" y="2508259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 rot="3260205">
            <a:off x="3939362" y="2079791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 rot="3260205">
            <a:off x="4605581" y="2125168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 rot="821086">
            <a:off x="5275815" y="2061625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 rot="3260205">
            <a:off x="5727396" y="2740954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 rot="3260205">
            <a:off x="6308984" y="3032911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 rot="3260205">
            <a:off x="5910976" y="3038615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 rot="3260205">
            <a:off x="2198637" y="2951810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 rot="3260205">
            <a:off x="3394250" y="1262931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 rot="3260205">
            <a:off x="5012859" y="2530174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 rot="3260205">
            <a:off x="5891717" y="2780924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 rot="3260205">
            <a:off x="3579363" y="1487487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 rot="3260205">
            <a:off x="5172367" y="2782974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 rot="3260205">
            <a:off x="6228606" y="2992614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 rot="821086">
            <a:off x="3352838" y="2940424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 rot="821086">
            <a:off x="2241777" y="3324671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 rot="821086">
            <a:off x="3588787" y="2690434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 rot="821086">
            <a:off x="2902206" y="2631742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 rot="3260205">
            <a:off x="3391490" y="1412602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 rot="3260205">
            <a:off x="3849434" y="2178358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 rot="3260205">
            <a:off x="3903478" y="2168947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 rot="3260205">
            <a:off x="3907752" y="2221600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 rot="821086">
            <a:off x="3580334" y="2787734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 rot="3260205">
            <a:off x="3317530" y="1247125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 rot="821086">
            <a:off x="3016781" y="2940845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 rot="821086">
            <a:off x="2943046" y="2906816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 rot="821086">
            <a:off x="2707050" y="2606375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 rot="3260205">
            <a:off x="4402594" y="2700073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 rot="821086">
            <a:off x="2627839" y="3135753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 rot="821086">
            <a:off x="2233059" y="2861397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 rot="20146391">
            <a:off x="1918489" y="1796711"/>
            <a:ext cx="4090067" cy="1303493"/>
          </a:xfrm>
          <a:prstGeom prst="ellips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 rot="1748620">
            <a:off x="2719245" y="1696164"/>
            <a:ext cx="4589060" cy="1090430"/>
          </a:xfrm>
          <a:prstGeom prst="ellipse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 rot="3260205">
            <a:off x="6716270" y="2945809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 rot="821086">
            <a:off x="3452640" y="2205555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>
            <a:off x="190500" y="3057078"/>
            <a:ext cx="2622265" cy="1687512"/>
            <a:chOff x="190500" y="2932038"/>
            <a:chExt cx="2622265" cy="1687512"/>
          </a:xfrm>
        </p:grpSpPr>
        <p:sp>
          <p:nvSpPr>
            <p:cNvPr id="47" name="椭圆 46"/>
            <p:cNvSpPr/>
            <p:nvPr/>
          </p:nvSpPr>
          <p:spPr>
            <a:xfrm rot="1392767">
              <a:off x="2547745" y="2932038"/>
              <a:ext cx="265020" cy="26473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8" name="直接连接符 47"/>
            <p:cNvCxnSpPr/>
            <p:nvPr/>
          </p:nvCxnSpPr>
          <p:spPr>
            <a:xfrm flipV="1">
              <a:off x="2331720" y="3179370"/>
              <a:ext cx="266700" cy="335280"/>
            </a:xfrm>
            <a:prstGeom prst="line">
              <a:avLst/>
            </a:prstGeom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507" y="3536191"/>
              <a:ext cx="2497777" cy="1083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" name="矩形 49"/>
            <p:cNvSpPr/>
            <p:nvPr/>
          </p:nvSpPr>
          <p:spPr>
            <a:xfrm>
              <a:off x="190500" y="3514882"/>
              <a:ext cx="2484120" cy="1104668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1" name="椭圆 50"/>
          <p:cNvSpPr/>
          <p:nvPr/>
        </p:nvSpPr>
        <p:spPr>
          <a:xfrm rot="3260205">
            <a:off x="5647310" y="1556602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 rot="821086">
            <a:off x="5593890" y="1614279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grpSp>
        <p:nvGrpSpPr>
          <p:cNvPr id="83" name="组合 82"/>
          <p:cNvGrpSpPr/>
          <p:nvPr/>
        </p:nvGrpSpPr>
        <p:grpSpPr>
          <a:xfrm>
            <a:off x="5644335" y="955448"/>
            <a:ext cx="3273525" cy="1969653"/>
            <a:chOff x="5644335" y="955448"/>
            <a:chExt cx="3273525" cy="1969653"/>
          </a:xfrm>
        </p:grpSpPr>
        <p:pic>
          <p:nvPicPr>
            <p:cNvPr id="5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7957" y="955449"/>
              <a:ext cx="2189903" cy="1732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矩形 54"/>
            <p:cNvSpPr/>
            <p:nvPr/>
          </p:nvSpPr>
          <p:spPr>
            <a:xfrm>
              <a:off x="6760398" y="955448"/>
              <a:ext cx="2157462" cy="1732942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 rot="1392767">
              <a:off x="5644335" y="2660370"/>
              <a:ext cx="265020" cy="26473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7" name="直接连接符 56"/>
            <p:cNvCxnSpPr/>
            <p:nvPr/>
          </p:nvCxnSpPr>
          <p:spPr>
            <a:xfrm flipH="1">
              <a:off x="5882640" y="2157675"/>
              <a:ext cx="887730" cy="537135"/>
            </a:xfrm>
            <a:prstGeom prst="line">
              <a:avLst/>
            </a:prstGeom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8" name="组合 57"/>
          <p:cNvGrpSpPr/>
          <p:nvPr/>
        </p:nvGrpSpPr>
        <p:grpSpPr>
          <a:xfrm>
            <a:off x="6637860" y="2860417"/>
            <a:ext cx="2224200" cy="2084927"/>
            <a:chOff x="6637860" y="2735377"/>
            <a:chExt cx="2224200" cy="2084927"/>
          </a:xfrm>
        </p:grpSpPr>
        <p:sp>
          <p:nvSpPr>
            <p:cNvPr id="59" name="椭圆 58"/>
            <p:cNvSpPr/>
            <p:nvPr/>
          </p:nvSpPr>
          <p:spPr>
            <a:xfrm rot="1392767">
              <a:off x="6637860" y="2735377"/>
              <a:ext cx="265020" cy="26473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0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3603562"/>
              <a:ext cx="1796604" cy="1216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" name="矩形 60"/>
            <p:cNvSpPr/>
            <p:nvPr/>
          </p:nvSpPr>
          <p:spPr>
            <a:xfrm>
              <a:off x="7020272" y="3563798"/>
              <a:ext cx="1841788" cy="121792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2" name="直接连接符 61"/>
            <p:cNvCxnSpPr/>
            <p:nvPr/>
          </p:nvCxnSpPr>
          <p:spPr>
            <a:xfrm flipH="1" flipV="1">
              <a:off x="6858000" y="2981250"/>
              <a:ext cx="425342" cy="582548"/>
            </a:xfrm>
            <a:prstGeom prst="line">
              <a:avLst/>
            </a:prstGeom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2" name="组合 81"/>
          <p:cNvGrpSpPr/>
          <p:nvPr/>
        </p:nvGrpSpPr>
        <p:grpSpPr>
          <a:xfrm>
            <a:off x="122743" y="1109124"/>
            <a:ext cx="3514823" cy="1485577"/>
            <a:chOff x="122743" y="1109124"/>
            <a:chExt cx="3514823" cy="1485577"/>
          </a:xfrm>
        </p:grpSpPr>
        <p:grpSp>
          <p:nvGrpSpPr>
            <p:cNvPr id="79" name="组合 78"/>
            <p:cNvGrpSpPr/>
            <p:nvPr/>
          </p:nvGrpSpPr>
          <p:grpSpPr>
            <a:xfrm>
              <a:off x="122743" y="1109124"/>
              <a:ext cx="2201366" cy="1485577"/>
              <a:chOff x="374195" y="503194"/>
              <a:chExt cx="2201366" cy="1485577"/>
            </a:xfrm>
          </p:grpSpPr>
          <p:pic>
            <p:nvPicPr>
              <p:cNvPr id="64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36" y="513781"/>
                <a:ext cx="2176571" cy="14749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5" name="矩形 64"/>
              <p:cNvSpPr/>
              <p:nvPr/>
            </p:nvSpPr>
            <p:spPr>
              <a:xfrm>
                <a:off x="374195" y="503194"/>
                <a:ext cx="2201366" cy="146771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8520" tIns="14261" rIns="28520" bIns="14261"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6" name="椭圆 65"/>
            <p:cNvSpPr/>
            <p:nvPr/>
          </p:nvSpPr>
          <p:spPr>
            <a:xfrm rot="1392767">
              <a:off x="3372546" y="2125548"/>
              <a:ext cx="265020" cy="26473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7" name="直接连接符 66"/>
            <p:cNvCxnSpPr/>
            <p:nvPr/>
          </p:nvCxnSpPr>
          <p:spPr>
            <a:xfrm>
              <a:off x="2320655" y="1700592"/>
              <a:ext cx="1070245" cy="453198"/>
            </a:xfrm>
            <a:prstGeom prst="line">
              <a:avLst/>
            </a:prstGeom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8" name="任意多边形 67"/>
          <p:cNvSpPr/>
          <p:nvPr/>
        </p:nvSpPr>
        <p:spPr>
          <a:xfrm rot="6756485" flipV="1">
            <a:off x="2516258" y="2452767"/>
            <a:ext cx="924034" cy="323128"/>
          </a:xfrm>
          <a:custGeom>
            <a:avLst/>
            <a:gdLst>
              <a:gd name="connsiteX0" fmla="*/ 4737100 w 4737100"/>
              <a:gd name="connsiteY0" fmla="*/ 23023 h 1280323"/>
              <a:gd name="connsiteX1" fmla="*/ 3314700 w 4737100"/>
              <a:gd name="connsiteY1" fmla="*/ 48423 h 1280323"/>
              <a:gd name="connsiteX2" fmla="*/ 1409700 w 4737100"/>
              <a:gd name="connsiteY2" fmla="*/ 454823 h 1280323"/>
              <a:gd name="connsiteX3" fmla="*/ 0 w 4737100"/>
              <a:gd name="connsiteY3" fmla="*/ 1280323 h 1280323"/>
              <a:gd name="connsiteX0" fmla="*/ 4737100 w 4737100"/>
              <a:gd name="connsiteY0" fmla="*/ 23023 h 1280323"/>
              <a:gd name="connsiteX1" fmla="*/ 3024414 w 4737100"/>
              <a:gd name="connsiteY1" fmla="*/ 48423 h 1280323"/>
              <a:gd name="connsiteX2" fmla="*/ 1409700 w 4737100"/>
              <a:gd name="connsiteY2" fmla="*/ 454823 h 1280323"/>
              <a:gd name="connsiteX3" fmla="*/ 0 w 4737100"/>
              <a:gd name="connsiteY3" fmla="*/ 1280323 h 1280323"/>
              <a:gd name="connsiteX0" fmla="*/ 4737100 w 4737100"/>
              <a:gd name="connsiteY0" fmla="*/ 7416 h 1264716"/>
              <a:gd name="connsiteX1" fmla="*/ 2992989 w 4737100"/>
              <a:gd name="connsiteY1" fmla="*/ 88842 h 1264716"/>
              <a:gd name="connsiteX2" fmla="*/ 1409700 w 4737100"/>
              <a:gd name="connsiteY2" fmla="*/ 439216 h 1264716"/>
              <a:gd name="connsiteX3" fmla="*/ 0 w 4737100"/>
              <a:gd name="connsiteY3" fmla="*/ 1264716 h 1264716"/>
              <a:gd name="connsiteX0" fmla="*/ 4737100 w 4737100"/>
              <a:gd name="connsiteY0" fmla="*/ 15579 h 1272879"/>
              <a:gd name="connsiteX1" fmla="*/ 3045476 w 4737100"/>
              <a:gd name="connsiteY1" fmla="*/ 58789 h 1272879"/>
              <a:gd name="connsiteX2" fmla="*/ 1409700 w 4737100"/>
              <a:gd name="connsiteY2" fmla="*/ 447379 h 1272879"/>
              <a:gd name="connsiteX3" fmla="*/ 0 w 4737100"/>
              <a:gd name="connsiteY3" fmla="*/ 1272879 h 127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7100" h="1272879">
                <a:moveTo>
                  <a:pt x="4737100" y="15579"/>
                </a:moveTo>
                <a:cubicBezTo>
                  <a:pt x="4303183" y="-7705"/>
                  <a:pt x="3600043" y="-13178"/>
                  <a:pt x="3045476" y="58789"/>
                </a:cubicBezTo>
                <a:cubicBezTo>
                  <a:pt x="2490909" y="130756"/>
                  <a:pt x="1913769" y="242062"/>
                  <a:pt x="1409700" y="447379"/>
                </a:cubicBezTo>
                <a:cubicBezTo>
                  <a:pt x="905631" y="652696"/>
                  <a:pt x="428625" y="962787"/>
                  <a:pt x="0" y="1272879"/>
                </a:cubicBezTo>
              </a:path>
            </a:pathLst>
          </a:custGeom>
          <a:ln w="57150">
            <a:solidFill>
              <a:srgbClr val="FF5050"/>
            </a:solidFill>
            <a:tailEnd type="arrow" w="sm" len="sm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69" name="任意多边形 68"/>
          <p:cNvSpPr/>
          <p:nvPr/>
        </p:nvSpPr>
        <p:spPr>
          <a:xfrm rot="9301438" flipV="1">
            <a:off x="3607496" y="1836847"/>
            <a:ext cx="901812" cy="380018"/>
          </a:xfrm>
          <a:custGeom>
            <a:avLst/>
            <a:gdLst>
              <a:gd name="connsiteX0" fmla="*/ 4737100 w 4737100"/>
              <a:gd name="connsiteY0" fmla="*/ 23023 h 1280323"/>
              <a:gd name="connsiteX1" fmla="*/ 3314700 w 4737100"/>
              <a:gd name="connsiteY1" fmla="*/ 48423 h 1280323"/>
              <a:gd name="connsiteX2" fmla="*/ 1409700 w 4737100"/>
              <a:gd name="connsiteY2" fmla="*/ 454823 h 1280323"/>
              <a:gd name="connsiteX3" fmla="*/ 0 w 4737100"/>
              <a:gd name="connsiteY3" fmla="*/ 1280323 h 1280323"/>
              <a:gd name="connsiteX0" fmla="*/ 4737100 w 4737100"/>
              <a:gd name="connsiteY0" fmla="*/ 23023 h 1280323"/>
              <a:gd name="connsiteX1" fmla="*/ 3024414 w 4737100"/>
              <a:gd name="connsiteY1" fmla="*/ 48423 h 1280323"/>
              <a:gd name="connsiteX2" fmla="*/ 1409700 w 4737100"/>
              <a:gd name="connsiteY2" fmla="*/ 454823 h 1280323"/>
              <a:gd name="connsiteX3" fmla="*/ 0 w 4737100"/>
              <a:gd name="connsiteY3" fmla="*/ 1280323 h 1280323"/>
              <a:gd name="connsiteX0" fmla="*/ 4737100 w 4737100"/>
              <a:gd name="connsiteY0" fmla="*/ 9659 h 1266959"/>
              <a:gd name="connsiteX1" fmla="*/ 2981908 w 4737100"/>
              <a:gd name="connsiteY1" fmla="*/ 75919 h 1266959"/>
              <a:gd name="connsiteX2" fmla="*/ 1409700 w 4737100"/>
              <a:gd name="connsiteY2" fmla="*/ 441459 h 1266959"/>
              <a:gd name="connsiteX3" fmla="*/ 0 w 4737100"/>
              <a:gd name="connsiteY3" fmla="*/ 1266959 h 1266959"/>
              <a:gd name="connsiteX0" fmla="*/ 4737100 w 4737100"/>
              <a:gd name="connsiteY0" fmla="*/ 18370 h 1275670"/>
              <a:gd name="connsiteX1" fmla="*/ 3045084 w 4737100"/>
              <a:gd name="connsiteY1" fmla="*/ 54129 h 1275670"/>
              <a:gd name="connsiteX2" fmla="*/ 1409700 w 4737100"/>
              <a:gd name="connsiteY2" fmla="*/ 450170 h 1275670"/>
              <a:gd name="connsiteX3" fmla="*/ 0 w 4737100"/>
              <a:gd name="connsiteY3" fmla="*/ 1275670 h 1275670"/>
              <a:gd name="connsiteX0" fmla="*/ 4627677 w 4627677"/>
              <a:gd name="connsiteY0" fmla="*/ 18370 h 1369683"/>
              <a:gd name="connsiteX1" fmla="*/ 2935661 w 4627677"/>
              <a:gd name="connsiteY1" fmla="*/ 54129 h 1369683"/>
              <a:gd name="connsiteX2" fmla="*/ 1300277 w 4627677"/>
              <a:gd name="connsiteY2" fmla="*/ 450170 h 1369683"/>
              <a:gd name="connsiteX3" fmla="*/ 0 w 4627677"/>
              <a:gd name="connsiteY3" fmla="*/ 1369683 h 1369683"/>
              <a:gd name="connsiteX0" fmla="*/ 4627677 w 4627677"/>
              <a:gd name="connsiteY0" fmla="*/ 18370 h 1369683"/>
              <a:gd name="connsiteX1" fmla="*/ 2935661 w 4627677"/>
              <a:gd name="connsiteY1" fmla="*/ 54129 h 1369683"/>
              <a:gd name="connsiteX2" fmla="*/ 1300277 w 4627677"/>
              <a:gd name="connsiteY2" fmla="*/ 450170 h 1369683"/>
              <a:gd name="connsiteX3" fmla="*/ 0 w 4627677"/>
              <a:gd name="connsiteY3" fmla="*/ 1369683 h 1369683"/>
              <a:gd name="connsiteX0" fmla="*/ 4627677 w 4627677"/>
              <a:gd name="connsiteY0" fmla="*/ 9097 h 1360410"/>
              <a:gd name="connsiteX1" fmla="*/ 2935661 w 4627677"/>
              <a:gd name="connsiteY1" fmla="*/ 44856 h 1360410"/>
              <a:gd name="connsiteX2" fmla="*/ 1679491 w 4627677"/>
              <a:gd name="connsiteY2" fmla="*/ 214231 h 1360410"/>
              <a:gd name="connsiteX3" fmla="*/ 0 w 4627677"/>
              <a:gd name="connsiteY3" fmla="*/ 1360410 h 1360410"/>
              <a:gd name="connsiteX0" fmla="*/ 4627677 w 4627677"/>
              <a:gd name="connsiteY0" fmla="*/ 9097 h 1360410"/>
              <a:gd name="connsiteX1" fmla="*/ 2935661 w 4627677"/>
              <a:gd name="connsiteY1" fmla="*/ 44856 h 1360410"/>
              <a:gd name="connsiteX2" fmla="*/ 1679491 w 4627677"/>
              <a:gd name="connsiteY2" fmla="*/ 214231 h 1360410"/>
              <a:gd name="connsiteX3" fmla="*/ 0 w 4627677"/>
              <a:gd name="connsiteY3" fmla="*/ 1360410 h 1360410"/>
              <a:gd name="connsiteX0" fmla="*/ 4627677 w 4627677"/>
              <a:gd name="connsiteY0" fmla="*/ 80852 h 1432165"/>
              <a:gd name="connsiteX1" fmla="*/ 2935661 w 4627677"/>
              <a:gd name="connsiteY1" fmla="*/ 116611 h 1432165"/>
              <a:gd name="connsiteX2" fmla="*/ 0 w 4627677"/>
              <a:gd name="connsiteY2" fmla="*/ 1432165 h 1432165"/>
              <a:gd name="connsiteX0" fmla="*/ 4627677 w 4627677"/>
              <a:gd name="connsiteY0" fmla="*/ 80852 h 1432165"/>
              <a:gd name="connsiteX1" fmla="*/ 2935661 w 4627677"/>
              <a:gd name="connsiteY1" fmla="*/ 116611 h 1432165"/>
              <a:gd name="connsiteX2" fmla="*/ 0 w 4627677"/>
              <a:gd name="connsiteY2" fmla="*/ 1432165 h 1432165"/>
              <a:gd name="connsiteX0" fmla="*/ 4627677 w 4627677"/>
              <a:gd name="connsiteY0" fmla="*/ 320772 h 1672085"/>
              <a:gd name="connsiteX1" fmla="*/ 3013940 w 4627677"/>
              <a:gd name="connsiteY1" fmla="*/ 61817 h 1672085"/>
              <a:gd name="connsiteX2" fmla="*/ 0 w 4627677"/>
              <a:gd name="connsiteY2" fmla="*/ 1672085 h 1672085"/>
              <a:gd name="connsiteX0" fmla="*/ 4627677 w 4627677"/>
              <a:gd name="connsiteY0" fmla="*/ 276936 h 1628249"/>
              <a:gd name="connsiteX1" fmla="*/ 3013940 w 4627677"/>
              <a:gd name="connsiteY1" fmla="*/ 17981 h 1628249"/>
              <a:gd name="connsiteX2" fmla="*/ 0 w 4627677"/>
              <a:gd name="connsiteY2" fmla="*/ 1628249 h 1628249"/>
              <a:gd name="connsiteX0" fmla="*/ 4627677 w 4627677"/>
              <a:gd name="connsiteY0" fmla="*/ 169615 h 1520928"/>
              <a:gd name="connsiteX1" fmla="*/ 2748001 w 4627677"/>
              <a:gd name="connsiteY1" fmla="*/ 25090 h 1520928"/>
              <a:gd name="connsiteX2" fmla="*/ 0 w 4627677"/>
              <a:gd name="connsiteY2" fmla="*/ 1520928 h 1520928"/>
              <a:gd name="connsiteX0" fmla="*/ 4627677 w 4627677"/>
              <a:gd name="connsiteY0" fmla="*/ 0 h 1351313"/>
              <a:gd name="connsiteX1" fmla="*/ 0 w 4627677"/>
              <a:gd name="connsiteY1" fmla="*/ 1351313 h 1351313"/>
              <a:gd name="connsiteX0" fmla="*/ 4627677 w 4627677"/>
              <a:gd name="connsiteY0" fmla="*/ 52009 h 1403322"/>
              <a:gd name="connsiteX1" fmla="*/ 0 w 4627677"/>
              <a:gd name="connsiteY1" fmla="*/ 1403322 h 1403322"/>
              <a:gd name="connsiteX0" fmla="*/ 4627677 w 4627677"/>
              <a:gd name="connsiteY0" fmla="*/ 88834 h 1440147"/>
              <a:gd name="connsiteX1" fmla="*/ 0 w 4627677"/>
              <a:gd name="connsiteY1" fmla="*/ 1440147 h 1440147"/>
              <a:gd name="connsiteX0" fmla="*/ 4627677 w 4627677"/>
              <a:gd name="connsiteY0" fmla="*/ 97908 h 1449221"/>
              <a:gd name="connsiteX1" fmla="*/ 0 w 4627677"/>
              <a:gd name="connsiteY1" fmla="*/ 1449221 h 1449221"/>
              <a:gd name="connsiteX0" fmla="*/ 4627677 w 4627677"/>
              <a:gd name="connsiteY0" fmla="*/ 251350 h 1602663"/>
              <a:gd name="connsiteX1" fmla="*/ 0 w 4627677"/>
              <a:gd name="connsiteY1" fmla="*/ 1602663 h 1602663"/>
              <a:gd name="connsiteX0" fmla="*/ 4627677 w 4627677"/>
              <a:gd name="connsiteY0" fmla="*/ 257165 h 1608478"/>
              <a:gd name="connsiteX1" fmla="*/ 0 w 4627677"/>
              <a:gd name="connsiteY1" fmla="*/ 1608478 h 1608478"/>
              <a:gd name="connsiteX0" fmla="*/ 4627677 w 4627677"/>
              <a:gd name="connsiteY0" fmla="*/ 219554 h 1570867"/>
              <a:gd name="connsiteX1" fmla="*/ 0 w 4627677"/>
              <a:gd name="connsiteY1" fmla="*/ 1570867 h 1570867"/>
              <a:gd name="connsiteX0" fmla="*/ 4627677 w 4627677"/>
              <a:gd name="connsiteY0" fmla="*/ 143089 h 1494402"/>
              <a:gd name="connsiteX1" fmla="*/ 0 w 4627677"/>
              <a:gd name="connsiteY1" fmla="*/ 1494402 h 1494402"/>
              <a:gd name="connsiteX0" fmla="*/ 4627677 w 4627677"/>
              <a:gd name="connsiteY0" fmla="*/ 147306 h 1498619"/>
              <a:gd name="connsiteX1" fmla="*/ 0 w 4627677"/>
              <a:gd name="connsiteY1" fmla="*/ 1498619 h 149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27677" h="1498619">
                <a:moveTo>
                  <a:pt x="4627677" y="147306"/>
                </a:moveTo>
                <a:cubicBezTo>
                  <a:pt x="2811259" y="-271409"/>
                  <a:pt x="1139256" y="209729"/>
                  <a:pt x="0" y="1498619"/>
                </a:cubicBezTo>
              </a:path>
            </a:pathLst>
          </a:custGeom>
          <a:ln w="57150">
            <a:solidFill>
              <a:srgbClr val="FF5050"/>
            </a:solidFill>
            <a:tailEnd type="arrow" w="sm" len="sm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70" name="任意多边形 69"/>
          <p:cNvSpPr/>
          <p:nvPr/>
        </p:nvSpPr>
        <p:spPr>
          <a:xfrm rot="11617798" flipV="1">
            <a:off x="4843102" y="2164300"/>
            <a:ext cx="920359" cy="324664"/>
          </a:xfrm>
          <a:custGeom>
            <a:avLst/>
            <a:gdLst>
              <a:gd name="connsiteX0" fmla="*/ 4737100 w 4737100"/>
              <a:gd name="connsiteY0" fmla="*/ 23023 h 1280323"/>
              <a:gd name="connsiteX1" fmla="*/ 3314700 w 4737100"/>
              <a:gd name="connsiteY1" fmla="*/ 48423 h 1280323"/>
              <a:gd name="connsiteX2" fmla="*/ 1409700 w 4737100"/>
              <a:gd name="connsiteY2" fmla="*/ 454823 h 1280323"/>
              <a:gd name="connsiteX3" fmla="*/ 0 w 4737100"/>
              <a:gd name="connsiteY3" fmla="*/ 1280323 h 1280323"/>
              <a:gd name="connsiteX0" fmla="*/ 4737100 w 4737100"/>
              <a:gd name="connsiteY0" fmla="*/ 23023 h 1280323"/>
              <a:gd name="connsiteX1" fmla="*/ 3024414 w 4737100"/>
              <a:gd name="connsiteY1" fmla="*/ 48423 h 1280323"/>
              <a:gd name="connsiteX2" fmla="*/ 1409700 w 4737100"/>
              <a:gd name="connsiteY2" fmla="*/ 454823 h 1280323"/>
              <a:gd name="connsiteX3" fmla="*/ 0 w 4737100"/>
              <a:gd name="connsiteY3" fmla="*/ 1280323 h 1280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7100" h="1280323">
                <a:moveTo>
                  <a:pt x="4737100" y="23023"/>
                </a:moveTo>
                <a:cubicBezTo>
                  <a:pt x="4303183" y="-261"/>
                  <a:pt x="3578981" y="-23544"/>
                  <a:pt x="3024414" y="48423"/>
                </a:cubicBezTo>
                <a:cubicBezTo>
                  <a:pt x="2469847" y="120390"/>
                  <a:pt x="1913769" y="249506"/>
                  <a:pt x="1409700" y="454823"/>
                </a:cubicBezTo>
                <a:cubicBezTo>
                  <a:pt x="905631" y="660140"/>
                  <a:pt x="428625" y="970231"/>
                  <a:pt x="0" y="1280323"/>
                </a:cubicBezTo>
              </a:path>
            </a:pathLst>
          </a:custGeom>
          <a:ln w="57150">
            <a:solidFill>
              <a:srgbClr val="FF5050"/>
            </a:solidFill>
            <a:tailEnd type="arrow" w="sm" len="sm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71" name="任意多边形 70"/>
          <p:cNvSpPr/>
          <p:nvPr/>
        </p:nvSpPr>
        <p:spPr>
          <a:xfrm rot="10357778" flipV="1">
            <a:off x="5949252" y="2574737"/>
            <a:ext cx="657783" cy="324664"/>
          </a:xfrm>
          <a:custGeom>
            <a:avLst/>
            <a:gdLst>
              <a:gd name="connsiteX0" fmla="*/ 4737100 w 4737100"/>
              <a:gd name="connsiteY0" fmla="*/ 23023 h 1280323"/>
              <a:gd name="connsiteX1" fmla="*/ 3314700 w 4737100"/>
              <a:gd name="connsiteY1" fmla="*/ 48423 h 1280323"/>
              <a:gd name="connsiteX2" fmla="*/ 1409700 w 4737100"/>
              <a:gd name="connsiteY2" fmla="*/ 454823 h 1280323"/>
              <a:gd name="connsiteX3" fmla="*/ 0 w 4737100"/>
              <a:gd name="connsiteY3" fmla="*/ 1280323 h 1280323"/>
              <a:gd name="connsiteX0" fmla="*/ 4737100 w 4737100"/>
              <a:gd name="connsiteY0" fmla="*/ 23023 h 1280323"/>
              <a:gd name="connsiteX1" fmla="*/ 3024414 w 4737100"/>
              <a:gd name="connsiteY1" fmla="*/ 48423 h 1280323"/>
              <a:gd name="connsiteX2" fmla="*/ 1409700 w 4737100"/>
              <a:gd name="connsiteY2" fmla="*/ 454823 h 1280323"/>
              <a:gd name="connsiteX3" fmla="*/ 0 w 4737100"/>
              <a:gd name="connsiteY3" fmla="*/ 1280323 h 1280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7100" h="1280323">
                <a:moveTo>
                  <a:pt x="4737100" y="23023"/>
                </a:moveTo>
                <a:cubicBezTo>
                  <a:pt x="4303183" y="-261"/>
                  <a:pt x="3578981" y="-23544"/>
                  <a:pt x="3024414" y="48423"/>
                </a:cubicBezTo>
                <a:cubicBezTo>
                  <a:pt x="2469847" y="120390"/>
                  <a:pt x="1913769" y="249506"/>
                  <a:pt x="1409700" y="454823"/>
                </a:cubicBezTo>
                <a:cubicBezTo>
                  <a:pt x="905631" y="660140"/>
                  <a:pt x="428625" y="970231"/>
                  <a:pt x="0" y="1280323"/>
                </a:cubicBezTo>
              </a:path>
            </a:pathLst>
          </a:custGeom>
          <a:ln w="57150">
            <a:solidFill>
              <a:srgbClr val="FF5050"/>
            </a:solidFill>
            <a:tailEnd type="arrow" w="sm" len="sm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grpSp>
        <p:nvGrpSpPr>
          <p:cNvPr id="73" name="组合 72"/>
          <p:cNvGrpSpPr/>
          <p:nvPr/>
        </p:nvGrpSpPr>
        <p:grpSpPr>
          <a:xfrm>
            <a:off x="3514740" y="2043769"/>
            <a:ext cx="2780528" cy="3023716"/>
            <a:chOff x="3514740" y="1918729"/>
            <a:chExt cx="2780528" cy="3023716"/>
          </a:xfrm>
        </p:grpSpPr>
        <p:sp>
          <p:nvSpPr>
            <p:cNvPr id="74" name="椭圆 73"/>
            <p:cNvSpPr/>
            <p:nvPr/>
          </p:nvSpPr>
          <p:spPr>
            <a:xfrm rot="1392767">
              <a:off x="4523300" y="1918729"/>
              <a:ext cx="265020" cy="26473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5" name="组合 74"/>
            <p:cNvGrpSpPr/>
            <p:nvPr/>
          </p:nvGrpSpPr>
          <p:grpSpPr>
            <a:xfrm>
              <a:off x="3514740" y="2171049"/>
              <a:ext cx="2780528" cy="2771396"/>
              <a:chOff x="3514740" y="2171049"/>
              <a:chExt cx="2780528" cy="2771396"/>
            </a:xfrm>
          </p:grpSpPr>
          <p:pic>
            <p:nvPicPr>
              <p:cNvPr id="76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4740" y="3379440"/>
                <a:ext cx="2780528" cy="15630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77" name="直接连接符 76"/>
              <p:cNvCxnSpPr/>
              <p:nvPr/>
            </p:nvCxnSpPr>
            <p:spPr>
              <a:xfrm>
                <a:off x="4669853" y="2171049"/>
                <a:ext cx="153607" cy="1137861"/>
              </a:xfrm>
              <a:prstGeom prst="line">
                <a:avLst/>
              </a:prstGeom>
              <a:ln w="28575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8" name="矩形 77"/>
              <p:cNvSpPr/>
              <p:nvPr/>
            </p:nvSpPr>
            <p:spPr>
              <a:xfrm>
                <a:off x="3581190" y="3316762"/>
                <a:ext cx="2626662" cy="1577048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8520" tIns="14261" rIns="28520" bIns="14261"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53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Main ideas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 smtClean="0"/>
              <a:t>How to measure similarity of complex things?</a:t>
            </a:r>
          </a:p>
          <a:p>
            <a:pPr lvl="1"/>
            <a:r>
              <a:rPr lang="en-US" altLang="zh-CN" dirty="0" smtClean="0"/>
              <a:t>Based on focal points</a:t>
            </a:r>
          </a:p>
          <a:p>
            <a:pPr lvl="1"/>
            <a:endParaRPr lang="en-US" altLang="zh-CN" dirty="0"/>
          </a:p>
          <a:p>
            <a:r>
              <a:rPr lang="en-US" altLang="zh-CN" dirty="0" smtClean="0"/>
              <a:t>How to determine focal points?</a:t>
            </a:r>
          </a:p>
          <a:p>
            <a:pPr lvl="1"/>
            <a:r>
              <a:rPr lang="en-US" altLang="zh-CN" dirty="0" smtClean="0"/>
              <a:t>Co-analysis of a collection</a:t>
            </a:r>
          </a:p>
          <a:p>
            <a:pPr lvl="1"/>
            <a:r>
              <a:rPr lang="en-US" altLang="zh-CN" dirty="0" smtClean="0"/>
              <a:t>Coupled with clustering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Focal </a:t>
            </a:r>
            <a:r>
              <a:rPr lang="en-US" altLang="zh-CN" smtClean="0"/>
              <a:t>points provide </a:t>
            </a:r>
            <a:r>
              <a:rPr lang="en-US" altLang="zh-CN" dirty="0" smtClean="0"/>
              <a:t>a way to relate complex things</a:t>
            </a:r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3368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Datasets</a:t>
            </a:r>
          </a:p>
          <a:p>
            <a:r>
              <a:rPr lang="en-US" altLang="zh-CN" dirty="0" smtClean="0"/>
              <a:t>Structural graph &amp; layout similarity</a:t>
            </a:r>
          </a:p>
          <a:p>
            <a:r>
              <a:rPr lang="en-US" altLang="zh-CN" dirty="0"/>
              <a:t>Focal-driven scene </a:t>
            </a:r>
            <a:r>
              <a:rPr lang="en-US" altLang="zh-CN" dirty="0" smtClean="0"/>
              <a:t>co-analysis</a:t>
            </a:r>
          </a:p>
          <a:p>
            <a:pPr lvl="1"/>
            <a:r>
              <a:rPr lang="en-US" altLang="zh-CN" dirty="0" smtClean="0"/>
              <a:t>The objective</a:t>
            </a:r>
          </a:p>
          <a:p>
            <a:pPr lvl="1"/>
            <a:r>
              <a:rPr lang="en-US" altLang="zh-CN" dirty="0" smtClean="0"/>
              <a:t>Interleaving optimization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48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Datasets</a:t>
            </a:r>
          </a:p>
          <a:p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Structural graph &amp; layout similarity</a:t>
            </a:r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Focal-driven scene 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co-analysis</a:t>
            </a:r>
          </a:p>
          <a:p>
            <a:pPr lvl="1"/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The objective </a:t>
            </a:r>
          </a:p>
          <a:p>
            <a:pPr lvl="1"/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Interleaving optimization</a:t>
            </a:r>
            <a:endParaRPr lang="zh-CN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0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Dataset</a:t>
            </a:r>
            <a:endParaRPr lang="zh-CN" altLang="en-US" dirty="0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457200" y="1051560"/>
            <a:ext cx="8229600" cy="3627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 altLang="zh-CN" dirty="0" smtClean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7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1730700"/>
              </p:ext>
            </p:extLst>
          </p:nvPr>
        </p:nvGraphicFramePr>
        <p:xfrm>
          <a:off x="457200" y="1050925"/>
          <a:ext cx="8229602" cy="24079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13438"/>
                <a:gridCol w="1554041"/>
                <a:gridCol w="1554041"/>
                <a:gridCol w="1554041"/>
                <a:gridCol w="155404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Collection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#Scenes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#Objects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#Scene</a:t>
                      </a:r>
                      <a:r>
                        <a:rPr lang="en-US" sz="2000" baseline="0" dirty="0" smtClean="0"/>
                        <a:t> categories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 #Hybrid</a:t>
                      </a:r>
                      <a:r>
                        <a:rPr lang="en-US" sz="2000" baseline="0" dirty="0" smtClean="0"/>
                        <a:t> scenes</a:t>
                      </a:r>
                      <a:endParaRPr lang="en-US" sz="20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Stanford</a:t>
                      </a:r>
                    </a:p>
                    <a:p>
                      <a:pPr algn="ctr"/>
                      <a:r>
                        <a:rPr lang="en-US" sz="2000" dirty="0" smtClean="0"/>
                        <a:t>[Fisher et al. 2012]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132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3,461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5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0</a:t>
                      </a:r>
                      <a:endParaRPr lang="en-US" sz="3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Tsinghua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[</a:t>
                      </a:r>
                      <a:r>
                        <a:rPr lang="en-US" sz="2000" dirty="0" err="1" smtClean="0"/>
                        <a:t>Xu</a:t>
                      </a:r>
                      <a:r>
                        <a:rPr lang="en-US" sz="2000" dirty="0" smtClean="0"/>
                        <a:t> et</a:t>
                      </a:r>
                      <a:r>
                        <a:rPr lang="en-US" sz="2000" baseline="0" dirty="0" smtClean="0"/>
                        <a:t> al. 2013</a:t>
                      </a:r>
                      <a:r>
                        <a:rPr lang="en-US" sz="2000" dirty="0" smtClean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792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13,365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6</a:t>
                      </a:r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102</a:t>
                      </a:r>
                      <a:endParaRPr lang="en-US" sz="3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圆角矩形 7"/>
          <p:cNvSpPr/>
          <p:nvPr/>
        </p:nvSpPr>
        <p:spPr>
          <a:xfrm>
            <a:off x="5608603" y="1051559"/>
            <a:ext cx="1516054" cy="2407285"/>
          </a:xfrm>
          <a:prstGeom prst="roundRect">
            <a:avLst>
              <a:gd name="adj" fmla="val 17706"/>
            </a:avLst>
          </a:prstGeom>
          <a:noFill/>
          <a:ln w="38100">
            <a:solidFill>
              <a:srgbClr val="FD65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7132600" y="2772697"/>
            <a:ext cx="1516054" cy="666482"/>
          </a:xfrm>
          <a:prstGeom prst="roundRect">
            <a:avLst>
              <a:gd name="adj" fmla="val 17706"/>
            </a:avLst>
          </a:prstGeom>
          <a:noFill/>
          <a:ln w="38100">
            <a:solidFill>
              <a:srgbClr val="FD65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04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Datasets</a:t>
            </a:r>
          </a:p>
          <a:p>
            <a:r>
              <a:rPr lang="en-US" altLang="zh-CN" dirty="0"/>
              <a:t>Structural graph&amp; layout </a:t>
            </a:r>
            <a:r>
              <a:rPr lang="en-US" altLang="zh-CN" dirty="0" smtClean="0"/>
              <a:t>similarity</a:t>
            </a:r>
          </a:p>
          <a:p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Focal-driven scene co-analysis</a:t>
            </a:r>
          </a:p>
          <a:p>
            <a:pPr lvl="1"/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The objective</a:t>
            </a:r>
          </a:p>
          <a:p>
            <a:pPr lvl="1"/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Interleaving optimization</a:t>
            </a:r>
            <a:endParaRPr lang="zh-CN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7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Structural graph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Nodes: individual objects</a:t>
            </a:r>
          </a:p>
          <a:p>
            <a:r>
              <a:rPr lang="en-US" altLang="zh-CN" dirty="0" smtClean="0"/>
              <a:t>Edge: relationships</a:t>
            </a:r>
            <a:r>
              <a:rPr lang="en-US" altLang="zh-CN" dirty="0"/>
              <a:t> </a:t>
            </a:r>
            <a:r>
              <a:rPr lang="en-US" altLang="zh-CN" dirty="0" smtClean="0"/>
              <a:t>(</a:t>
            </a:r>
            <a:r>
              <a:rPr lang="en-US" altLang="zh-CN" dirty="0" smtClean="0">
                <a:solidFill>
                  <a:srgbClr val="FF0000"/>
                </a:solidFill>
              </a:rPr>
              <a:t>support</a:t>
            </a:r>
            <a:r>
              <a:rPr lang="en-US" altLang="zh-CN" dirty="0" smtClean="0"/>
              <a:t>, </a:t>
            </a:r>
            <a:r>
              <a:rPr lang="en-US" altLang="zh-CN" dirty="0" smtClean="0">
                <a:solidFill>
                  <a:srgbClr val="00B0F0"/>
                </a:solidFill>
              </a:rPr>
              <a:t>proximity</a:t>
            </a:r>
            <a:r>
              <a:rPr lang="en-US" altLang="zh-CN" dirty="0" smtClean="0"/>
              <a:t>) 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858" y="1051560"/>
            <a:ext cx="3243343" cy="24688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617" y="1051560"/>
            <a:ext cx="3002106" cy="24688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54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Layout similarity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98" y="1051560"/>
            <a:ext cx="8229602" cy="362712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Measuring edge similarity</a:t>
            </a:r>
          </a:p>
          <a:p>
            <a:pPr lvl="1"/>
            <a:r>
              <a:rPr lang="en-US" altLang="zh-CN" dirty="0"/>
              <a:t>S</a:t>
            </a:r>
            <a:r>
              <a:rPr lang="en-US" altLang="zh-CN" dirty="0" smtClean="0"/>
              <a:t>patial arrangement of OBBs, not edge tags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115" y="2093465"/>
            <a:ext cx="3789197" cy="28647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圆角矩形 6"/>
          <p:cNvSpPr/>
          <p:nvPr/>
        </p:nvSpPr>
        <p:spPr>
          <a:xfrm>
            <a:off x="3898138" y="1975104"/>
            <a:ext cx="1222502" cy="3090387"/>
          </a:xfrm>
          <a:prstGeom prst="roundRect">
            <a:avLst>
              <a:gd name="adj" fmla="val 17706"/>
            </a:avLst>
          </a:prstGeom>
          <a:noFill/>
          <a:ln w="38100">
            <a:solidFill>
              <a:srgbClr val="FD65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4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Datasets</a:t>
            </a:r>
          </a:p>
          <a:p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Structural </a:t>
            </a:r>
            <a:r>
              <a:rPr lang="en-US" altLang="zh-CN" dirty="0" smtClean="0">
                <a:solidFill>
                  <a:schemeClr val="bg1">
                    <a:lumMod val="65000"/>
                  </a:schemeClr>
                </a:solidFill>
              </a:rPr>
              <a:t>graph</a:t>
            </a:r>
            <a:r>
              <a:rPr lang="en-US" altLang="zh-CN" dirty="0">
                <a:solidFill>
                  <a:schemeClr val="bg1">
                    <a:lumMod val="65000"/>
                  </a:schemeClr>
                </a:solidFill>
              </a:rPr>
              <a:t> &amp; layout similarity</a:t>
            </a:r>
          </a:p>
          <a:p>
            <a:r>
              <a:rPr lang="en-US" altLang="zh-CN" dirty="0"/>
              <a:t>Focal-driven scene co-analysis</a:t>
            </a:r>
          </a:p>
          <a:p>
            <a:pPr lvl="1"/>
            <a:r>
              <a:rPr lang="en-US" altLang="zh-CN" dirty="0" smtClean="0"/>
              <a:t>The objective</a:t>
            </a:r>
          </a:p>
          <a:p>
            <a:pPr lvl="1"/>
            <a:r>
              <a:rPr lang="en-US" altLang="zh-CN" dirty="0" smtClean="0"/>
              <a:t>Interleaving optimization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99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Rapid growth of 3D data</a:t>
            </a:r>
            <a:endParaRPr lang="zh-CN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01" y="1209885"/>
            <a:ext cx="8346343" cy="2911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3290719" y="4349441"/>
            <a:ext cx="25625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Trimble 3D Warehouse</a:t>
            </a:r>
          </a:p>
          <a:p>
            <a:pPr algn="ctr"/>
            <a:r>
              <a:rPr lang="en-US" altLang="zh-CN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 </a:t>
            </a:r>
            <a:r>
              <a:rPr lang="en-US" altLang="zh-C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million </a:t>
            </a:r>
            <a:r>
              <a:rPr lang="en-US" altLang="zh-CN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models</a:t>
            </a:r>
          </a:p>
        </p:txBody>
      </p:sp>
      <p:sp>
        <p:nvSpPr>
          <p:cNvPr id="4" name="矩形 3"/>
          <p:cNvSpPr/>
          <p:nvPr/>
        </p:nvSpPr>
        <p:spPr>
          <a:xfrm>
            <a:off x="1808156" y="3012726"/>
            <a:ext cx="549804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altLang="zh-C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Organizing large 3D datasets</a:t>
            </a:r>
            <a:endParaRPr lang="zh-CN" altLang="en-US" sz="3600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9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Objective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051560"/>
            <a:ext cx="8229600" cy="1759506"/>
          </a:xfrm>
        </p:spPr>
        <p:txBody>
          <a:bodyPr/>
          <a:lstStyle/>
          <a:p>
            <a:r>
              <a:rPr lang="en-US" altLang="zh-CN" dirty="0" smtClean="0"/>
              <a:t>Our core problem: clustering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Objective: overall compactness of clusters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474" y="2727942"/>
            <a:ext cx="2981847" cy="106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圆角矩形 5"/>
          <p:cNvSpPr/>
          <p:nvPr/>
        </p:nvSpPr>
        <p:spPr>
          <a:xfrm>
            <a:off x="4814444" y="2727942"/>
            <a:ext cx="1267691" cy="1062397"/>
          </a:xfrm>
          <a:prstGeom prst="roundRect">
            <a:avLst/>
          </a:prstGeom>
          <a:solidFill>
            <a:schemeClr val="tx2">
              <a:lumMod val="60000"/>
              <a:lumOff val="40000"/>
              <a:alpha val="3019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040436" y="3979616"/>
            <a:ext cx="3155791" cy="70788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3C4E80"/>
                </a:solidFill>
              </a:rPr>
              <a:t>Per-cluster compactness: focal-centric scene similarity</a:t>
            </a:r>
            <a:endParaRPr lang="zh-CN" altLang="en-US" sz="2000" dirty="0">
              <a:solidFill>
                <a:srgbClr val="3C4E80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283520" y="3311237"/>
            <a:ext cx="526471" cy="284021"/>
          </a:xfrm>
          <a:prstGeom prst="roundRect">
            <a:avLst/>
          </a:prstGeom>
          <a:solidFill>
            <a:schemeClr val="accent5">
              <a:lumMod val="75000"/>
              <a:alpha val="2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1523990" y="4105044"/>
                <a:ext cx="2445309" cy="7078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5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Optimize clustering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 b="0" i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</a:rPr>
                      <m:t>Ω</m:t>
                    </m:r>
                  </m:oMath>
                </a14:m>
                <a:r>
                  <a:rPr lang="en-US" altLang="zh-CN" sz="2000" dirty="0" smtClean="0">
                    <a:solidFill>
                      <a:schemeClr val="accent5">
                        <a:lumMod val="75000"/>
                      </a:schemeClr>
                    </a:solidFill>
                  </a:rPr>
                  <a:t> and focal points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/>
                      </a:rPr>
                      <m:t>𝐹</m:t>
                    </m:r>
                  </m:oMath>
                </a14:m>
                <a:endParaRPr lang="zh-CN" altLang="en-US" sz="2000" i="1" dirty="0">
                  <a:solidFill>
                    <a:schemeClr val="accent5">
                      <a:lumMod val="75000"/>
                    </a:schemeClr>
                  </a:solidFill>
                  <a:latin typeface="Lucida Calligraphy" pitchFamily="66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0" y="4105044"/>
                <a:ext cx="2445309" cy="70788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accent5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接连接符 10"/>
          <p:cNvCxnSpPr>
            <a:stCxn id="9" idx="2"/>
            <a:endCxn id="10" idx="0"/>
          </p:cNvCxnSpPr>
          <p:nvPr/>
        </p:nvCxnSpPr>
        <p:spPr>
          <a:xfrm flipH="1">
            <a:off x="2746645" y="3595258"/>
            <a:ext cx="800111" cy="509786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stCxn id="6" idx="2"/>
            <a:endCxn id="8" idx="0"/>
          </p:cNvCxnSpPr>
          <p:nvPr/>
        </p:nvCxnSpPr>
        <p:spPr>
          <a:xfrm>
            <a:off x="5448290" y="3790339"/>
            <a:ext cx="1170042" cy="189277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54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Interleaving optimization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Focal extraction: cluster-guided graph mining</a:t>
            </a:r>
          </a:p>
          <a:p>
            <a:pPr lvl="1"/>
            <a:r>
              <a:rPr lang="en-US" altLang="zh-CN" dirty="0" smtClean="0"/>
              <a:t>Fix clustering, optimize focal points</a:t>
            </a:r>
          </a:p>
          <a:p>
            <a:pPr lvl="1"/>
            <a:endParaRPr lang="en-US" altLang="zh-CN" dirty="0"/>
          </a:p>
          <a:p>
            <a:r>
              <a:rPr lang="en-US" altLang="zh-CN" dirty="0" smtClean="0"/>
              <a:t>Scene clustering: focal-induced scene clustering</a:t>
            </a:r>
          </a:p>
          <a:p>
            <a:pPr lvl="1"/>
            <a:r>
              <a:rPr lang="en-US" altLang="zh-CN" dirty="0" smtClean="0"/>
              <a:t>Fix </a:t>
            </a:r>
            <a:r>
              <a:rPr lang="en-US" altLang="zh-CN" dirty="0" err="1" smtClean="0"/>
              <a:t>focals</a:t>
            </a:r>
            <a:r>
              <a:rPr lang="en-US" altLang="zh-CN" dirty="0" smtClean="0"/>
              <a:t>, optimize clustering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02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Interleaving optimization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Focal extraction: cluster-guided graph mining</a:t>
            </a:r>
          </a:p>
          <a:p>
            <a:pPr lvl="1"/>
            <a:r>
              <a:rPr lang="en-US" altLang="zh-CN" dirty="0" smtClean="0"/>
              <a:t>Fix clustering, optimize focal points</a:t>
            </a:r>
          </a:p>
          <a:p>
            <a:pPr lvl="1"/>
            <a:endParaRPr lang="en-US" altLang="zh-CN" dirty="0"/>
          </a:p>
          <a:p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Scene clustering: focal-induced scene clustering</a:t>
            </a:r>
          </a:p>
          <a:p>
            <a:pPr lvl="1"/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Fix </a:t>
            </a:r>
            <a:r>
              <a:rPr lang="en-US" altLang="zh-CN" dirty="0" err="1" smtClean="0">
                <a:solidFill>
                  <a:schemeClr val="bg1">
                    <a:lumMod val="85000"/>
                  </a:schemeClr>
                </a:solidFill>
              </a:rPr>
              <a:t>focals</a:t>
            </a:r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, optimize clustering</a:t>
            </a:r>
            <a:endParaRPr lang="zh-CN" alt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237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Focal extraction: </a:t>
            </a:r>
            <a:r>
              <a:rPr lang="en-US" altLang="zh-CN" sz="3200" dirty="0" smtClean="0"/>
              <a:t>graph </a:t>
            </a:r>
            <a:r>
              <a:rPr lang="en-US" altLang="zh-CN" sz="3200" dirty="0"/>
              <a:t>mining</a:t>
            </a:r>
            <a:endParaRPr lang="zh-CN" altLang="en-US" sz="3200" dirty="0"/>
          </a:p>
        </p:txBody>
      </p:sp>
      <p:grpSp>
        <p:nvGrpSpPr>
          <p:cNvPr id="13" name="组合 12"/>
          <p:cNvGrpSpPr/>
          <p:nvPr/>
        </p:nvGrpSpPr>
        <p:grpSpPr>
          <a:xfrm>
            <a:off x="2137550" y="1238059"/>
            <a:ext cx="2379292" cy="1653645"/>
            <a:chOff x="1259632" y="390336"/>
            <a:chExt cx="2855167" cy="1984386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411510"/>
              <a:ext cx="2852582" cy="1963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矩形 7"/>
            <p:cNvSpPr/>
            <p:nvPr/>
          </p:nvSpPr>
          <p:spPr>
            <a:xfrm>
              <a:off x="1308544" y="390336"/>
              <a:ext cx="2806255" cy="1919727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r>
                <a:rPr lang="en-US" altLang="zh-CN" dirty="0" smtClean="0"/>
                <a:t>               </a:t>
              </a:r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412400" y="3058055"/>
            <a:ext cx="2432224" cy="1695320"/>
            <a:chOff x="1425378" y="2792321"/>
            <a:chExt cx="2545043" cy="1773957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378" y="2833621"/>
              <a:ext cx="2521089" cy="1732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矩形 8"/>
            <p:cNvSpPr/>
            <p:nvPr/>
          </p:nvSpPr>
          <p:spPr>
            <a:xfrm>
              <a:off x="1437003" y="2792321"/>
              <a:ext cx="2533418" cy="1699469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r>
                <a:rPr lang="en-US" altLang="zh-CN" dirty="0" smtClean="0"/>
                <a:t>               </a:t>
              </a:r>
              <a:endParaRPr lang="zh-CN" altLang="en-US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703449" y="1238059"/>
            <a:ext cx="2180567" cy="1664075"/>
            <a:chOff x="5123213" y="2663984"/>
            <a:chExt cx="2638486" cy="2013531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3213" y="2722383"/>
              <a:ext cx="2638486" cy="1955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矩形 9"/>
            <p:cNvSpPr/>
            <p:nvPr/>
          </p:nvSpPr>
          <p:spPr>
            <a:xfrm>
              <a:off x="5166791" y="2663984"/>
              <a:ext cx="2549461" cy="19401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r>
                <a:rPr lang="en-US" altLang="zh-CN" dirty="0" smtClean="0"/>
                <a:t>               </a:t>
              </a:r>
              <a:endParaRPr lang="zh-CN" altLang="en-US" dirty="0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178310" y="3056572"/>
            <a:ext cx="2057733" cy="1689977"/>
            <a:chOff x="5292079" y="485157"/>
            <a:chExt cx="2300753" cy="188956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485157"/>
              <a:ext cx="2300752" cy="1889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矩形 10"/>
            <p:cNvSpPr/>
            <p:nvPr/>
          </p:nvSpPr>
          <p:spPr>
            <a:xfrm>
              <a:off x="5292079" y="485157"/>
              <a:ext cx="2263753" cy="1832927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r>
                <a:rPr lang="en-US" altLang="zh-CN" dirty="0" smtClean="0"/>
                <a:t>               </a:t>
              </a:r>
              <a:endParaRPr lang="zh-CN" alt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106599" y="3304064"/>
            <a:ext cx="1059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/>
              <a:t>……</a:t>
            </a:r>
            <a:endParaRPr lang="zh-CN" altLang="en-US" sz="4800" dirty="0"/>
          </a:p>
        </p:txBody>
      </p:sp>
      <p:sp>
        <p:nvSpPr>
          <p:cNvPr id="17" name="TextBox 16"/>
          <p:cNvSpPr txBox="1"/>
          <p:nvPr/>
        </p:nvSpPr>
        <p:spPr>
          <a:xfrm>
            <a:off x="7106599" y="1409950"/>
            <a:ext cx="1059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/>
              <a:t>……</a:t>
            </a:r>
            <a:endParaRPr lang="zh-CN" altLang="en-US" sz="4800" dirty="0"/>
          </a:p>
        </p:txBody>
      </p:sp>
      <p:sp>
        <p:nvSpPr>
          <p:cNvPr id="18" name="TextBox 17"/>
          <p:cNvSpPr txBox="1"/>
          <p:nvPr/>
        </p:nvSpPr>
        <p:spPr>
          <a:xfrm>
            <a:off x="781834" y="3304065"/>
            <a:ext cx="1059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/>
              <a:t>……</a:t>
            </a:r>
            <a:endParaRPr lang="zh-CN" altLang="en-US" sz="4800" dirty="0"/>
          </a:p>
        </p:txBody>
      </p:sp>
      <p:sp>
        <p:nvSpPr>
          <p:cNvPr id="19" name="TextBox 18"/>
          <p:cNvSpPr txBox="1"/>
          <p:nvPr/>
        </p:nvSpPr>
        <p:spPr>
          <a:xfrm>
            <a:off x="781834" y="1409951"/>
            <a:ext cx="1059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/>
              <a:t>……</a:t>
            </a:r>
            <a:endParaRPr lang="zh-CN" altLang="en-US" sz="4800" dirty="0"/>
          </a:p>
        </p:txBody>
      </p:sp>
      <p:sp>
        <p:nvSpPr>
          <p:cNvPr id="20" name="灯片编号占位符 19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52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Focal extraction: </a:t>
            </a:r>
            <a:r>
              <a:rPr lang="en-US" altLang="zh-CN" sz="3200" dirty="0" smtClean="0"/>
              <a:t>graph </a:t>
            </a:r>
            <a:r>
              <a:rPr lang="en-US" altLang="zh-CN" sz="3200" dirty="0"/>
              <a:t>mining</a:t>
            </a:r>
            <a:endParaRPr lang="zh-CN" altLang="en-US" sz="3200" dirty="0"/>
          </a:p>
        </p:txBody>
      </p:sp>
      <p:grpSp>
        <p:nvGrpSpPr>
          <p:cNvPr id="4" name="组合 3"/>
          <p:cNvGrpSpPr/>
          <p:nvPr/>
        </p:nvGrpSpPr>
        <p:grpSpPr>
          <a:xfrm>
            <a:off x="2209800" y="1276350"/>
            <a:ext cx="2232463" cy="1524000"/>
            <a:chOff x="1390001" y="387201"/>
            <a:chExt cx="2610108" cy="178180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001" y="387201"/>
              <a:ext cx="2610108" cy="1781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直接连接符 5"/>
            <p:cNvCxnSpPr/>
            <p:nvPr/>
          </p:nvCxnSpPr>
          <p:spPr>
            <a:xfrm>
              <a:off x="1990725" y="1052513"/>
              <a:ext cx="19050" cy="185737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2005013" y="1195388"/>
              <a:ext cx="552450" cy="4762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V="1">
              <a:off x="2552700" y="1014413"/>
              <a:ext cx="261938" cy="18097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H="1" flipV="1">
              <a:off x="2805113" y="828675"/>
              <a:ext cx="9525" cy="18097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547938" y="1195388"/>
              <a:ext cx="185737" cy="31432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2733675" y="1509713"/>
              <a:ext cx="180975" cy="41910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1724025" y="1238250"/>
              <a:ext cx="285751" cy="500063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1724025" y="1490663"/>
              <a:ext cx="104775" cy="252412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2809875" y="757238"/>
              <a:ext cx="161925" cy="252412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2971800" y="757238"/>
              <a:ext cx="409575" cy="39052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3381375" y="1147763"/>
              <a:ext cx="309563" cy="3810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16"/>
          <p:cNvGrpSpPr/>
          <p:nvPr/>
        </p:nvGrpSpPr>
        <p:grpSpPr>
          <a:xfrm>
            <a:off x="2286000" y="3094266"/>
            <a:ext cx="1828800" cy="1500376"/>
            <a:chOff x="5408181" y="446016"/>
            <a:chExt cx="2058714" cy="1689001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8181" y="446016"/>
              <a:ext cx="2058714" cy="1689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9" name="直接连接符 18"/>
            <p:cNvCxnSpPr/>
            <p:nvPr/>
          </p:nvCxnSpPr>
          <p:spPr>
            <a:xfrm>
              <a:off x="5648325" y="1190625"/>
              <a:ext cx="52388" cy="166688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5700713" y="1233488"/>
              <a:ext cx="642937" cy="12382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6343650" y="1042988"/>
              <a:ext cx="342900" cy="19050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 flipV="1">
              <a:off x="6681788" y="919163"/>
              <a:ext cx="9525" cy="12382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5700713" y="1243013"/>
              <a:ext cx="95250" cy="109537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6343650" y="1233488"/>
              <a:ext cx="123825" cy="62865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6343650" y="1233488"/>
              <a:ext cx="723900" cy="452437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7067550" y="1462088"/>
              <a:ext cx="66675" cy="223837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6886575" y="1685925"/>
              <a:ext cx="180975" cy="185738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6691313" y="852488"/>
              <a:ext cx="590550" cy="190501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7281863" y="604838"/>
              <a:ext cx="33337" cy="24765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4572000" y="3137282"/>
            <a:ext cx="2100943" cy="1493441"/>
            <a:chOff x="1507778" y="2774994"/>
            <a:chExt cx="2350348" cy="1670729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7778" y="2774994"/>
              <a:ext cx="2350348" cy="16707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2" name="直接连接符 31"/>
            <p:cNvCxnSpPr/>
            <p:nvPr/>
          </p:nvCxnSpPr>
          <p:spPr>
            <a:xfrm>
              <a:off x="1835150" y="3263900"/>
              <a:ext cx="31750" cy="20002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866900" y="3289300"/>
              <a:ext cx="457200" cy="17462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2324100" y="3213100"/>
              <a:ext cx="406400" cy="7620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 flipV="1">
              <a:off x="2720975" y="3032125"/>
              <a:ext cx="9525" cy="18097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2733675" y="3159125"/>
              <a:ext cx="352425" cy="5397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3086100" y="3159125"/>
              <a:ext cx="222250" cy="13970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3308350" y="3298825"/>
              <a:ext cx="260350" cy="38100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3568700" y="3270250"/>
              <a:ext cx="92075" cy="40957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2324100" y="3289300"/>
              <a:ext cx="600075" cy="35242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2743200" y="3635400"/>
              <a:ext cx="180975" cy="25397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2276475" y="3289300"/>
              <a:ext cx="47625" cy="56832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2276475" y="3857625"/>
              <a:ext cx="466725" cy="3175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H="1" flipV="1">
              <a:off x="2727325" y="3800475"/>
              <a:ext cx="15875" cy="8890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H="1">
              <a:off x="1965325" y="3857625"/>
              <a:ext cx="311150" cy="13017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1965325" y="3987800"/>
              <a:ext cx="38100" cy="21590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>
              <a:off x="1631950" y="3463925"/>
              <a:ext cx="234950" cy="17462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组合 47"/>
          <p:cNvGrpSpPr/>
          <p:nvPr/>
        </p:nvGrpSpPr>
        <p:grpSpPr>
          <a:xfrm>
            <a:off x="4800600" y="1276350"/>
            <a:ext cx="1955545" cy="1556832"/>
            <a:chOff x="5280429" y="2693517"/>
            <a:chExt cx="2366210" cy="1883767"/>
          </a:xfrm>
        </p:grpSpPr>
        <p:pic>
          <p:nvPicPr>
            <p:cNvPr id="49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429" y="2693517"/>
              <a:ext cx="2366210" cy="1883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0" name="直接连接符 49"/>
            <p:cNvCxnSpPr/>
            <p:nvPr/>
          </p:nvCxnSpPr>
          <p:spPr>
            <a:xfrm>
              <a:off x="6804248" y="3363912"/>
              <a:ext cx="603027" cy="160338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H="1" flipV="1">
              <a:off x="6461125" y="3324225"/>
              <a:ext cx="343123" cy="39687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7407275" y="3308350"/>
              <a:ext cx="15875" cy="21590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6461125" y="3127375"/>
              <a:ext cx="0" cy="19685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/>
          </p:nvCxnSpPr>
          <p:spPr>
            <a:xfrm flipH="1">
              <a:off x="6642100" y="3363912"/>
              <a:ext cx="162148" cy="633413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6642100" y="3997325"/>
              <a:ext cx="606425" cy="6667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5648326" y="3444081"/>
              <a:ext cx="9524" cy="83344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H="1">
              <a:off x="5565776" y="3527425"/>
              <a:ext cx="95249" cy="22542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5661025" y="3527425"/>
              <a:ext cx="63500" cy="2857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H="1">
              <a:off x="5854700" y="3186112"/>
              <a:ext cx="229468" cy="246063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5657850" y="3432175"/>
              <a:ext cx="196850" cy="9207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H="1">
              <a:off x="5407025" y="3524250"/>
              <a:ext cx="250825" cy="18415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6084168" y="3186112"/>
              <a:ext cx="383307" cy="142876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/>
          <p:cNvSpPr txBox="1"/>
          <p:nvPr/>
        </p:nvSpPr>
        <p:spPr>
          <a:xfrm>
            <a:off x="7106599" y="3304064"/>
            <a:ext cx="1059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/>
              <a:t>……</a:t>
            </a:r>
            <a:endParaRPr lang="zh-CN" altLang="en-US" sz="4800" dirty="0"/>
          </a:p>
        </p:txBody>
      </p:sp>
      <p:sp>
        <p:nvSpPr>
          <p:cNvPr id="64" name="TextBox 63"/>
          <p:cNvSpPr txBox="1"/>
          <p:nvPr/>
        </p:nvSpPr>
        <p:spPr>
          <a:xfrm>
            <a:off x="7106599" y="1409950"/>
            <a:ext cx="1059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/>
              <a:t>……</a:t>
            </a:r>
            <a:endParaRPr lang="zh-CN" altLang="en-US" sz="4800" dirty="0"/>
          </a:p>
        </p:txBody>
      </p:sp>
      <p:sp>
        <p:nvSpPr>
          <p:cNvPr id="65" name="TextBox 64"/>
          <p:cNvSpPr txBox="1"/>
          <p:nvPr/>
        </p:nvSpPr>
        <p:spPr>
          <a:xfrm>
            <a:off x="781834" y="3304065"/>
            <a:ext cx="1059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/>
              <a:t>……</a:t>
            </a:r>
            <a:endParaRPr lang="zh-CN" altLang="en-US" sz="4800" dirty="0"/>
          </a:p>
        </p:txBody>
      </p:sp>
      <p:sp>
        <p:nvSpPr>
          <p:cNvPr id="66" name="TextBox 65"/>
          <p:cNvSpPr txBox="1"/>
          <p:nvPr/>
        </p:nvSpPr>
        <p:spPr>
          <a:xfrm>
            <a:off x="781834" y="1409951"/>
            <a:ext cx="1059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/>
              <a:t>……</a:t>
            </a:r>
            <a:endParaRPr lang="zh-CN" altLang="en-US" sz="4800" dirty="0"/>
          </a:p>
        </p:txBody>
      </p:sp>
      <p:sp>
        <p:nvSpPr>
          <p:cNvPr id="67" name="灯片编号占位符 66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8" name="矩形 67"/>
          <p:cNvSpPr/>
          <p:nvPr/>
        </p:nvSpPr>
        <p:spPr>
          <a:xfrm>
            <a:off x="3282780" y="4620280"/>
            <a:ext cx="2534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smtClean="0"/>
              <a:t>Structural graph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72343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Focal extraction: </a:t>
            </a:r>
            <a:r>
              <a:rPr lang="en-US" altLang="zh-CN" sz="3200" dirty="0" smtClean="0"/>
              <a:t>graph </a:t>
            </a:r>
            <a:r>
              <a:rPr lang="en-US" altLang="zh-CN" sz="3200" dirty="0"/>
              <a:t>mining</a:t>
            </a:r>
            <a:endParaRPr lang="zh-CN" altLang="en-US" sz="3200" dirty="0"/>
          </a:p>
        </p:txBody>
      </p:sp>
      <p:grpSp>
        <p:nvGrpSpPr>
          <p:cNvPr id="4" name="组合 3"/>
          <p:cNvGrpSpPr/>
          <p:nvPr/>
        </p:nvGrpSpPr>
        <p:grpSpPr>
          <a:xfrm>
            <a:off x="2209800" y="1276350"/>
            <a:ext cx="2232463" cy="1524000"/>
            <a:chOff x="1390001" y="387201"/>
            <a:chExt cx="2610108" cy="1781801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001" y="387201"/>
              <a:ext cx="2610108" cy="17818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直接连接符 9"/>
            <p:cNvCxnSpPr/>
            <p:nvPr/>
          </p:nvCxnSpPr>
          <p:spPr>
            <a:xfrm>
              <a:off x="2547938" y="1195388"/>
              <a:ext cx="185737" cy="31432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2733675" y="1509713"/>
              <a:ext cx="180975" cy="41910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>
              <a:off x="1724025" y="1238250"/>
              <a:ext cx="285751" cy="500063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flipV="1">
              <a:off x="1724025" y="1490663"/>
              <a:ext cx="104775" cy="252412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V="1">
              <a:off x="2809875" y="757238"/>
              <a:ext cx="161925" cy="252412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2971800" y="757238"/>
              <a:ext cx="409575" cy="39052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3381375" y="1147763"/>
              <a:ext cx="309563" cy="3810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1990725" y="1052513"/>
              <a:ext cx="19050" cy="185737"/>
            </a:xfrm>
            <a:prstGeom prst="line">
              <a:avLst/>
            </a:prstGeom>
            <a:ln w="57150">
              <a:solidFill>
                <a:srgbClr val="FF00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2005013" y="1195388"/>
              <a:ext cx="552450" cy="47625"/>
            </a:xfrm>
            <a:prstGeom prst="line">
              <a:avLst/>
            </a:prstGeom>
            <a:ln w="57150">
              <a:solidFill>
                <a:srgbClr val="FF00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V="1">
              <a:off x="2552700" y="1014413"/>
              <a:ext cx="261938" cy="180975"/>
            </a:xfrm>
            <a:prstGeom prst="line">
              <a:avLst/>
            </a:prstGeom>
            <a:ln w="57150">
              <a:solidFill>
                <a:srgbClr val="FF00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 flipH="1" flipV="1">
              <a:off x="2805113" y="828675"/>
              <a:ext cx="9525" cy="180975"/>
            </a:xfrm>
            <a:prstGeom prst="line">
              <a:avLst/>
            </a:prstGeom>
            <a:ln w="57150">
              <a:solidFill>
                <a:srgbClr val="FF00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16"/>
          <p:cNvGrpSpPr/>
          <p:nvPr/>
        </p:nvGrpSpPr>
        <p:grpSpPr>
          <a:xfrm>
            <a:off x="2286000" y="3094266"/>
            <a:ext cx="1828800" cy="1500376"/>
            <a:chOff x="5408181" y="446016"/>
            <a:chExt cx="2058714" cy="1689001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8181" y="446016"/>
              <a:ext cx="2058714" cy="1689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3" name="直接连接符 22"/>
            <p:cNvCxnSpPr/>
            <p:nvPr/>
          </p:nvCxnSpPr>
          <p:spPr>
            <a:xfrm flipV="1">
              <a:off x="5700713" y="1243013"/>
              <a:ext cx="95250" cy="109537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6343650" y="1233488"/>
              <a:ext cx="123825" cy="62865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6343650" y="1233488"/>
              <a:ext cx="723900" cy="452437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V="1">
              <a:off x="7067550" y="1462088"/>
              <a:ext cx="66675" cy="223837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6886575" y="1685925"/>
              <a:ext cx="180975" cy="185738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flipV="1">
              <a:off x="6691313" y="852488"/>
              <a:ext cx="590550" cy="190501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V="1">
              <a:off x="7281863" y="604838"/>
              <a:ext cx="33337" cy="24765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5648325" y="1190625"/>
              <a:ext cx="52388" cy="166688"/>
            </a:xfrm>
            <a:prstGeom prst="line">
              <a:avLst/>
            </a:prstGeom>
            <a:ln w="57150">
              <a:solidFill>
                <a:srgbClr val="FF00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V="1">
              <a:off x="5700713" y="1233488"/>
              <a:ext cx="642937" cy="123825"/>
            </a:xfrm>
            <a:prstGeom prst="line">
              <a:avLst/>
            </a:prstGeom>
            <a:ln w="57150">
              <a:solidFill>
                <a:srgbClr val="FF00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V="1">
              <a:off x="6343650" y="1042988"/>
              <a:ext cx="342900" cy="190500"/>
            </a:xfrm>
            <a:prstGeom prst="line">
              <a:avLst/>
            </a:prstGeom>
            <a:ln w="57150">
              <a:solidFill>
                <a:srgbClr val="FF00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 flipV="1">
              <a:off x="6681788" y="919163"/>
              <a:ext cx="9525" cy="123825"/>
            </a:xfrm>
            <a:prstGeom prst="line">
              <a:avLst/>
            </a:prstGeom>
            <a:ln w="57150">
              <a:solidFill>
                <a:srgbClr val="FF00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4572000" y="3137282"/>
            <a:ext cx="2100943" cy="1493441"/>
            <a:chOff x="1507778" y="2774994"/>
            <a:chExt cx="2350348" cy="1670729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7778" y="2774994"/>
              <a:ext cx="2350348" cy="16707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6" name="直接连接符 35"/>
            <p:cNvCxnSpPr/>
            <p:nvPr/>
          </p:nvCxnSpPr>
          <p:spPr>
            <a:xfrm flipV="1">
              <a:off x="2733675" y="3159125"/>
              <a:ext cx="352425" cy="5397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3086100" y="3159125"/>
              <a:ext cx="222250" cy="13970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3308350" y="3298825"/>
              <a:ext cx="260350" cy="38100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3568700" y="3270250"/>
              <a:ext cx="92075" cy="40957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2324100" y="3289300"/>
              <a:ext cx="600075" cy="35242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2743200" y="3635400"/>
              <a:ext cx="180975" cy="25397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2276475" y="3289300"/>
              <a:ext cx="47625" cy="56832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2276475" y="3857625"/>
              <a:ext cx="466725" cy="3175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H="1" flipV="1">
              <a:off x="2727325" y="3800475"/>
              <a:ext cx="15875" cy="8890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 flipH="1">
              <a:off x="1965325" y="3857625"/>
              <a:ext cx="311150" cy="13017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1965325" y="3987800"/>
              <a:ext cx="38100" cy="21590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>
              <a:off x="1631950" y="3463925"/>
              <a:ext cx="234950" cy="17462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835150" y="3263900"/>
              <a:ext cx="31750" cy="200025"/>
            </a:xfrm>
            <a:prstGeom prst="line">
              <a:avLst/>
            </a:prstGeom>
            <a:ln w="57150">
              <a:solidFill>
                <a:srgbClr val="FF00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V="1">
              <a:off x="1866900" y="3289300"/>
              <a:ext cx="457200" cy="174625"/>
            </a:xfrm>
            <a:prstGeom prst="line">
              <a:avLst/>
            </a:prstGeom>
            <a:ln w="57150">
              <a:solidFill>
                <a:srgbClr val="FF00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V="1">
              <a:off x="2324100" y="3213100"/>
              <a:ext cx="406400" cy="76200"/>
            </a:xfrm>
            <a:prstGeom prst="line">
              <a:avLst/>
            </a:prstGeom>
            <a:ln w="57150">
              <a:solidFill>
                <a:srgbClr val="FF00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 flipV="1">
              <a:off x="2720975" y="3032125"/>
              <a:ext cx="9525" cy="180975"/>
            </a:xfrm>
            <a:prstGeom prst="line">
              <a:avLst/>
            </a:prstGeom>
            <a:ln w="57150">
              <a:solidFill>
                <a:srgbClr val="FF00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组合 47"/>
          <p:cNvGrpSpPr/>
          <p:nvPr/>
        </p:nvGrpSpPr>
        <p:grpSpPr>
          <a:xfrm>
            <a:off x="4800600" y="1276350"/>
            <a:ext cx="1955545" cy="1556832"/>
            <a:chOff x="5280429" y="2693517"/>
            <a:chExt cx="2366210" cy="1883767"/>
          </a:xfrm>
        </p:grpSpPr>
        <p:pic>
          <p:nvPicPr>
            <p:cNvPr id="49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429" y="2693517"/>
              <a:ext cx="2366210" cy="1883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4" name="直接连接符 53"/>
            <p:cNvCxnSpPr/>
            <p:nvPr/>
          </p:nvCxnSpPr>
          <p:spPr>
            <a:xfrm flipH="1">
              <a:off x="6642100" y="3363912"/>
              <a:ext cx="162148" cy="633413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/>
          </p:nvCxnSpPr>
          <p:spPr>
            <a:xfrm>
              <a:off x="6642100" y="3997325"/>
              <a:ext cx="606425" cy="6667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5648326" y="3444081"/>
              <a:ext cx="9524" cy="83344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H="1">
              <a:off x="5565776" y="3527425"/>
              <a:ext cx="95249" cy="22542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>
              <a:off x="5661025" y="3527425"/>
              <a:ext cx="63500" cy="2857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 flipH="1">
              <a:off x="5854700" y="3186112"/>
              <a:ext cx="229468" cy="246063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 flipV="1">
              <a:off x="5657850" y="3432175"/>
              <a:ext cx="196850" cy="92075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H="1">
              <a:off x="5407025" y="3524250"/>
              <a:ext cx="250825" cy="184150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6084168" y="3186112"/>
              <a:ext cx="383307" cy="142876"/>
            </a:xfrm>
            <a:prstGeom prst="line">
              <a:avLst/>
            </a:prstGeom>
            <a:ln w="190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6804248" y="3363912"/>
              <a:ext cx="603027" cy="160338"/>
            </a:xfrm>
            <a:prstGeom prst="line">
              <a:avLst/>
            </a:prstGeom>
            <a:ln w="57150">
              <a:solidFill>
                <a:srgbClr val="FF00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H="1" flipV="1">
              <a:off x="6461125" y="3324225"/>
              <a:ext cx="343123" cy="39687"/>
            </a:xfrm>
            <a:prstGeom prst="line">
              <a:avLst/>
            </a:prstGeom>
            <a:ln w="57150">
              <a:solidFill>
                <a:srgbClr val="FF00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7407275" y="3308350"/>
              <a:ext cx="15875" cy="215900"/>
            </a:xfrm>
            <a:prstGeom prst="line">
              <a:avLst/>
            </a:prstGeom>
            <a:ln w="57150">
              <a:solidFill>
                <a:srgbClr val="FF00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 flipV="1">
              <a:off x="6461125" y="3127375"/>
              <a:ext cx="0" cy="196850"/>
            </a:xfrm>
            <a:prstGeom prst="line">
              <a:avLst/>
            </a:prstGeom>
            <a:ln w="57150">
              <a:solidFill>
                <a:srgbClr val="FF000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矩形 2"/>
          <p:cNvSpPr/>
          <p:nvPr/>
        </p:nvSpPr>
        <p:spPr>
          <a:xfrm>
            <a:off x="2674019" y="4620280"/>
            <a:ext cx="3751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smtClean="0"/>
              <a:t>Frequent pattern mining</a:t>
            </a:r>
            <a:endParaRPr lang="zh-CN" altLang="en-US" sz="2800" dirty="0"/>
          </a:p>
        </p:txBody>
      </p:sp>
      <p:sp>
        <p:nvSpPr>
          <p:cNvPr id="63" name="TextBox 62"/>
          <p:cNvSpPr txBox="1"/>
          <p:nvPr/>
        </p:nvSpPr>
        <p:spPr>
          <a:xfrm>
            <a:off x="7106599" y="3304064"/>
            <a:ext cx="1059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/>
              <a:t>……</a:t>
            </a:r>
            <a:endParaRPr lang="zh-CN" altLang="en-US" sz="4800" dirty="0"/>
          </a:p>
        </p:txBody>
      </p:sp>
      <p:sp>
        <p:nvSpPr>
          <p:cNvPr id="64" name="TextBox 63"/>
          <p:cNvSpPr txBox="1"/>
          <p:nvPr/>
        </p:nvSpPr>
        <p:spPr>
          <a:xfrm>
            <a:off x="7106599" y="1409950"/>
            <a:ext cx="1059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/>
              <a:t>……</a:t>
            </a:r>
            <a:endParaRPr lang="zh-CN" altLang="en-US" sz="4800" dirty="0"/>
          </a:p>
        </p:txBody>
      </p:sp>
      <p:sp>
        <p:nvSpPr>
          <p:cNvPr id="65" name="TextBox 64"/>
          <p:cNvSpPr txBox="1"/>
          <p:nvPr/>
        </p:nvSpPr>
        <p:spPr>
          <a:xfrm>
            <a:off x="781834" y="3304065"/>
            <a:ext cx="1059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/>
              <a:t>……</a:t>
            </a:r>
            <a:endParaRPr lang="zh-CN" altLang="en-US" sz="4800" dirty="0"/>
          </a:p>
        </p:txBody>
      </p:sp>
      <p:sp>
        <p:nvSpPr>
          <p:cNvPr id="66" name="TextBox 65"/>
          <p:cNvSpPr txBox="1"/>
          <p:nvPr/>
        </p:nvSpPr>
        <p:spPr>
          <a:xfrm>
            <a:off x="781834" y="1409951"/>
            <a:ext cx="1059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/>
              <a:t>……</a:t>
            </a:r>
            <a:endParaRPr lang="zh-CN" altLang="en-US" sz="4800" dirty="0"/>
          </a:p>
        </p:txBody>
      </p:sp>
      <p:sp>
        <p:nvSpPr>
          <p:cNvPr id="79" name="灯片编号占位符 78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6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Focal extraction: </a:t>
            </a:r>
            <a:r>
              <a:rPr lang="en-US" altLang="zh-CN" sz="3200" dirty="0" smtClean="0"/>
              <a:t>graph </a:t>
            </a:r>
            <a:r>
              <a:rPr lang="en-US" altLang="zh-CN" sz="3200" dirty="0"/>
              <a:t>mining</a:t>
            </a:r>
            <a:endParaRPr lang="zh-CN" altLang="en-US" sz="3200" dirty="0"/>
          </a:p>
        </p:txBody>
      </p:sp>
      <p:sp>
        <p:nvSpPr>
          <p:cNvPr id="3" name="矩形 2"/>
          <p:cNvSpPr/>
          <p:nvPr/>
        </p:nvSpPr>
        <p:spPr>
          <a:xfrm>
            <a:off x="2674019" y="4620280"/>
            <a:ext cx="3751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 smtClean="0"/>
              <a:t>Frequent pattern mining</a:t>
            </a:r>
            <a:endParaRPr lang="zh-CN" altLang="en-US" sz="2800" dirty="0"/>
          </a:p>
        </p:txBody>
      </p:sp>
      <p:sp>
        <p:nvSpPr>
          <p:cNvPr id="63" name="TextBox 62"/>
          <p:cNvSpPr txBox="1"/>
          <p:nvPr/>
        </p:nvSpPr>
        <p:spPr>
          <a:xfrm>
            <a:off x="7106599" y="3304064"/>
            <a:ext cx="1059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/>
              <a:t>……</a:t>
            </a:r>
            <a:endParaRPr lang="zh-CN" altLang="en-US" sz="4800" dirty="0"/>
          </a:p>
        </p:txBody>
      </p:sp>
      <p:sp>
        <p:nvSpPr>
          <p:cNvPr id="64" name="TextBox 63"/>
          <p:cNvSpPr txBox="1"/>
          <p:nvPr/>
        </p:nvSpPr>
        <p:spPr>
          <a:xfrm>
            <a:off x="7106599" y="1409950"/>
            <a:ext cx="1059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/>
              <a:t>……</a:t>
            </a:r>
            <a:endParaRPr lang="zh-CN" altLang="en-US" sz="4800" dirty="0"/>
          </a:p>
        </p:txBody>
      </p:sp>
      <p:sp>
        <p:nvSpPr>
          <p:cNvPr id="65" name="TextBox 64"/>
          <p:cNvSpPr txBox="1"/>
          <p:nvPr/>
        </p:nvSpPr>
        <p:spPr>
          <a:xfrm>
            <a:off x="781834" y="3304065"/>
            <a:ext cx="1059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/>
              <a:t>……</a:t>
            </a:r>
            <a:endParaRPr lang="zh-CN" altLang="en-US" sz="4800" dirty="0"/>
          </a:p>
        </p:txBody>
      </p:sp>
      <p:sp>
        <p:nvSpPr>
          <p:cNvPr id="66" name="TextBox 65"/>
          <p:cNvSpPr txBox="1"/>
          <p:nvPr/>
        </p:nvSpPr>
        <p:spPr>
          <a:xfrm>
            <a:off x="781834" y="1409951"/>
            <a:ext cx="1059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/>
              <a:t>……</a:t>
            </a:r>
            <a:endParaRPr lang="zh-CN" altLang="en-US" sz="4800" dirty="0"/>
          </a:p>
        </p:txBody>
      </p:sp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51" y="3160905"/>
            <a:ext cx="2089290" cy="1479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76350"/>
            <a:ext cx="2226602" cy="1513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370" y="1287236"/>
            <a:ext cx="1910158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095" y="3102073"/>
            <a:ext cx="1790819" cy="147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2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Focal extraction: </a:t>
            </a:r>
            <a:r>
              <a:rPr lang="en-US" altLang="zh-CN" sz="3200" dirty="0" smtClean="0"/>
              <a:t>graph </a:t>
            </a:r>
            <a:r>
              <a:rPr lang="en-US" altLang="zh-CN" sz="3200" dirty="0"/>
              <a:t>mining</a:t>
            </a:r>
            <a:endParaRPr lang="zh-CN" altLang="en-US" sz="3200" dirty="0"/>
          </a:p>
        </p:txBody>
      </p:sp>
      <p:sp>
        <p:nvSpPr>
          <p:cNvPr id="63" name="TextBox 62"/>
          <p:cNvSpPr txBox="1"/>
          <p:nvPr/>
        </p:nvSpPr>
        <p:spPr>
          <a:xfrm>
            <a:off x="7106599" y="3304064"/>
            <a:ext cx="1059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/>
              <a:t>……</a:t>
            </a:r>
            <a:endParaRPr lang="zh-CN" altLang="en-US" sz="4800" dirty="0"/>
          </a:p>
        </p:txBody>
      </p:sp>
      <p:sp>
        <p:nvSpPr>
          <p:cNvPr id="64" name="TextBox 63"/>
          <p:cNvSpPr txBox="1"/>
          <p:nvPr/>
        </p:nvSpPr>
        <p:spPr>
          <a:xfrm>
            <a:off x="7106599" y="1409950"/>
            <a:ext cx="1059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/>
              <a:t>……</a:t>
            </a:r>
            <a:endParaRPr lang="zh-CN" altLang="en-US" sz="4800" dirty="0"/>
          </a:p>
        </p:txBody>
      </p:sp>
      <p:sp>
        <p:nvSpPr>
          <p:cNvPr id="65" name="TextBox 64"/>
          <p:cNvSpPr txBox="1"/>
          <p:nvPr/>
        </p:nvSpPr>
        <p:spPr>
          <a:xfrm>
            <a:off x="781834" y="3304065"/>
            <a:ext cx="1059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/>
              <a:t>……</a:t>
            </a:r>
            <a:endParaRPr lang="zh-CN" altLang="en-US" sz="4800" dirty="0"/>
          </a:p>
        </p:txBody>
      </p:sp>
      <p:sp>
        <p:nvSpPr>
          <p:cNvPr id="66" name="TextBox 65"/>
          <p:cNvSpPr txBox="1"/>
          <p:nvPr/>
        </p:nvSpPr>
        <p:spPr>
          <a:xfrm>
            <a:off x="781834" y="1409951"/>
            <a:ext cx="1059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/>
              <a:t>……</a:t>
            </a:r>
            <a:endParaRPr lang="zh-CN" altLang="en-US" sz="4800" dirty="0"/>
          </a:p>
        </p:txBody>
      </p:sp>
      <p:grpSp>
        <p:nvGrpSpPr>
          <p:cNvPr id="24" name="组合 23"/>
          <p:cNvGrpSpPr/>
          <p:nvPr/>
        </p:nvGrpSpPr>
        <p:grpSpPr>
          <a:xfrm>
            <a:off x="2107916" y="1246042"/>
            <a:ext cx="2408926" cy="1638491"/>
            <a:chOff x="1230778" y="390336"/>
            <a:chExt cx="2897016" cy="1970477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0778" y="397601"/>
              <a:ext cx="2897016" cy="1963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矩形 25"/>
            <p:cNvSpPr/>
            <p:nvPr/>
          </p:nvSpPr>
          <p:spPr>
            <a:xfrm>
              <a:off x="1308544" y="390336"/>
              <a:ext cx="2806255" cy="1919727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r>
                <a:rPr lang="en-US" altLang="zh-CN" dirty="0" smtClean="0"/>
                <a:t>               </a:t>
              </a:r>
              <a:endParaRPr lang="zh-CN" altLang="en-US" dirty="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2162794" y="3058055"/>
            <a:ext cx="2055671" cy="1683589"/>
            <a:chOff x="5271058" y="485157"/>
            <a:chExt cx="2307427" cy="1889777"/>
          </a:xfrm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1058" y="532107"/>
              <a:ext cx="2307427" cy="18428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矩形 28"/>
            <p:cNvSpPr/>
            <p:nvPr/>
          </p:nvSpPr>
          <p:spPr>
            <a:xfrm>
              <a:off x="5292079" y="485157"/>
              <a:ext cx="2263753" cy="1832927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r>
                <a:rPr lang="en-US" altLang="zh-CN" dirty="0" smtClean="0"/>
                <a:t>               </a:t>
              </a:r>
              <a:endParaRPr lang="zh-CN" altLang="en-US" dirty="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401579" y="3035856"/>
            <a:ext cx="2461051" cy="1745693"/>
            <a:chOff x="1414790" y="2771673"/>
            <a:chExt cx="2555631" cy="1812781"/>
          </a:xfrm>
        </p:grpSpPr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4790" y="2771673"/>
              <a:ext cx="2554475" cy="1812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矩形 31"/>
            <p:cNvSpPr/>
            <p:nvPr/>
          </p:nvSpPr>
          <p:spPr>
            <a:xfrm>
              <a:off x="1437003" y="2792321"/>
              <a:ext cx="2533418" cy="1699469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r>
                <a:rPr lang="en-US" altLang="zh-CN" dirty="0" smtClean="0"/>
                <a:t>               </a:t>
              </a:r>
              <a:endParaRPr lang="zh-CN" altLang="en-US" dirty="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693975" y="1238059"/>
            <a:ext cx="2152482" cy="1638491"/>
            <a:chOff x="5117432" y="2663984"/>
            <a:chExt cx="2606170" cy="1983843"/>
          </a:xfrm>
        </p:grpSpPr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7432" y="2729050"/>
              <a:ext cx="2606170" cy="1918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5" name="矩形 34"/>
            <p:cNvSpPr/>
            <p:nvPr/>
          </p:nvSpPr>
          <p:spPr>
            <a:xfrm>
              <a:off x="5166791" y="2663984"/>
              <a:ext cx="2549461" cy="1940100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r>
                <a:rPr lang="en-US" altLang="zh-CN" dirty="0" smtClean="0"/>
                <a:t>               </a:t>
              </a:r>
              <a:endParaRPr lang="zh-CN" altLang="en-US" dirty="0"/>
            </a:p>
          </p:txBody>
        </p:sp>
      </p:grp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3141961" y="4620280"/>
            <a:ext cx="2749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Focal embedding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97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Focal extraction</a:t>
            </a:r>
            <a:r>
              <a:rPr lang="en-US" altLang="zh-CN" dirty="0" smtClean="0"/>
              <a:t>: </a:t>
            </a:r>
            <a:r>
              <a:rPr lang="en-US" altLang="zh-CN" b="1" i="1" dirty="0" smtClean="0"/>
              <a:t>cluster-guided</a:t>
            </a:r>
            <a:r>
              <a:rPr lang="en-US" altLang="zh-CN" dirty="0" smtClean="0"/>
              <a:t> mining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Trivially frequent substructures</a:t>
            </a:r>
          </a:p>
          <a:p>
            <a:pPr lvl="1"/>
            <a:r>
              <a:rPr lang="en-US" altLang="zh-CN" dirty="0" smtClean="0"/>
              <a:t>E.g. a single chair</a:t>
            </a:r>
          </a:p>
          <a:p>
            <a:pPr lvl="1"/>
            <a:r>
              <a:rPr lang="en-US" altLang="zh-CN" dirty="0" smtClean="0"/>
              <a:t>Frequent but not </a:t>
            </a:r>
            <a:r>
              <a:rPr lang="en-US" altLang="zh-CN" b="1" i="1" dirty="0" smtClean="0">
                <a:solidFill>
                  <a:srgbClr val="034AD7"/>
                </a:solidFill>
              </a:rPr>
              <a:t>discriminant</a:t>
            </a:r>
            <a:endParaRPr lang="en-US" altLang="zh-CN" dirty="0"/>
          </a:p>
          <a:p>
            <a:pPr marL="457200" lvl="1" indent="0">
              <a:buNone/>
            </a:pPr>
            <a:endParaRPr lang="zh-CN" altLang="en-US" dirty="0"/>
          </a:p>
          <a:p>
            <a:r>
              <a:rPr lang="en-US" altLang="zh-CN" dirty="0" smtClean="0"/>
              <a:t>Cluster-guided mining</a:t>
            </a:r>
          </a:p>
          <a:p>
            <a:pPr lvl="1"/>
            <a:r>
              <a:rPr lang="en-US" altLang="zh-CN" dirty="0" smtClean="0"/>
              <a:t>Mining substructures that characterize a cluster</a:t>
            </a:r>
          </a:p>
          <a:p>
            <a:pPr lvl="1"/>
            <a:r>
              <a:rPr lang="en-US" altLang="zh-CN" dirty="0" smtClean="0"/>
              <a:t>Using clusters to </a:t>
            </a:r>
            <a:r>
              <a:rPr lang="en-US" altLang="zh-CN" b="1" i="1" dirty="0" smtClean="0">
                <a:solidFill>
                  <a:srgbClr val="034AD7"/>
                </a:solidFill>
              </a:rPr>
              <a:t>weight frequency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02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i="1" dirty="0"/>
              <a:t>Cluster-guided</a:t>
            </a:r>
            <a:r>
              <a:rPr lang="en-US" altLang="zh-CN" dirty="0"/>
              <a:t> mining: illustrative example</a:t>
            </a:r>
            <a:endParaRPr lang="zh-CN" altLang="en-US" dirty="0"/>
          </a:p>
        </p:txBody>
      </p:sp>
      <p:sp>
        <p:nvSpPr>
          <p:cNvPr id="7" name="圆角矩形 6"/>
          <p:cNvSpPr/>
          <p:nvPr/>
        </p:nvSpPr>
        <p:spPr>
          <a:xfrm>
            <a:off x="3831545" y="1343753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1400168" y="1333500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3022796" y="1344255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5435446" y="1337905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2215142" y="1337084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590488" y="1337808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2" name="组合 71"/>
          <p:cNvGrpSpPr/>
          <p:nvPr/>
        </p:nvGrpSpPr>
        <p:grpSpPr>
          <a:xfrm>
            <a:off x="964343" y="1719345"/>
            <a:ext cx="3507491" cy="284683"/>
            <a:chOff x="964343" y="1719345"/>
            <a:chExt cx="3507491" cy="284683"/>
          </a:xfrm>
        </p:grpSpPr>
        <p:sp>
          <p:nvSpPr>
            <p:cNvPr id="28" name="椭圆 27"/>
            <p:cNvSpPr/>
            <p:nvPr/>
          </p:nvSpPr>
          <p:spPr>
            <a:xfrm>
              <a:off x="4195794" y="1719345"/>
              <a:ext cx="276040" cy="27604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1774023" y="1727988"/>
              <a:ext cx="276040" cy="27604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3396651" y="1726775"/>
              <a:ext cx="276040" cy="27604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964343" y="1720328"/>
              <a:ext cx="276040" cy="27604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圆角矩形 11"/>
          <p:cNvSpPr/>
          <p:nvPr/>
        </p:nvSpPr>
        <p:spPr>
          <a:xfrm>
            <a:off x="4639123" y="1337904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3" name="组合 72"/>
          <p:cNvGrpSpPr/>
          <p:nvPr/>
        </p:nvGrpSpPr>
        <p:grpSpPr>
          <a:xfrm>
            <a:off x="2619645" y="1760895"/>
            <a:ext cx="3430325" cy="229592"/>
            <a:chOff x="2619645" y="1760895"/>
            <a:chExt cx="3430325" cy="229592"/>
          </a:xfrm>
        </p:grpSpPr>
        <p:sp>
          <p:nvSpPr>
            <p:cNvPr id="32" name="矩形 31"/>
            <p:cNvSpPr/>
            <p:nvPr/>
          </p:nvSpPr>
          <p:spPr>
            <a:xfrm>
              <a:off x="5835225" y="1769280"/>
              <a:ext cx="214745" cy="21474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2619645" y="1760895"/>
              <a:ext cx="214745" cy="21474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5038902" y="1775742"/>
              <a:ext cx="214745" cy="21474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圆角矩形 13"/>
          <p:cNvSpPr/>
          <p:nvPr/>
        </p:nvSpPr>
        <p:spPr>
          <a:xfrm>
            <a:off x="6240703" y="1333499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7842164" y="1333364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5" name="组合 74"/>
          <p:cNvGrpSpPr/>
          <p:nvPr/>
        </p:nvGrpSpPr>
        <p:grpSpPr>
          <a:xfrm>
            <a:off x="666470" y="1400310"/>
            <a:ext cx="7842841" cy="615120"/>
            <a:chOff x="666470" y="1400310"/>
            <a:chExt cx="7842841" cy="615120"/>
          </a:xfrm>
        </p:grpSpPr>
        <p:sp>
          <p:nvSpPr>
            <p:cNvPr id="34" name="五角星 33"/>
            <p:cNvSpPr/>
            <p:nvPr/>
          </p:nvSpPr>
          <p:spPr>
            <a:xfrm>
              <a:off x="666470" y="1400310"/>
              <a:ext cx="297873" cy="297873"/>
            </a:xfrm>
            <a:prstGeom prst="star5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五角星 34"/>
            <p:cNvSpPr/>
            <p:nvPr/>
          </p:nvSpPr>
          <p:spPr>
            <a:xfrm>
              <a:off x="4729225" y="1404490"/>
              <a:ext cx="297873" cy="297873"/>
            </a:xfrm>
            <a:prstGeom prst="star5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五角星 35"/>
            <p:cNvSpPr/>
            <p:nvPr/>
          </p:nvSpPr>
          <p:spPr>
            <a:xfrm>
              <a:off x="8211438" y="1717557"/>
              <a:ext cx="297873" cy="297873"/>
            </a:xfrm>
            <a:prstGeom prst="star5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圆角矩形 14"/>
          <p:cNvSpPr/>
          <p:nvPr/>
        </p:nvSpPr>
        <p:spPr>
          <a:xfrm>
            <a:off x="7041978" y="1333498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1" name="组合 70"/>
          <p:cNvGrpSpPr/>
          <p:nvPr/>
        </p:nvGrpSpPr>
        <p:grpSpPr>
          <a:xfrm>
            <a:off x="1462295" y="1372484"/>
            <a:ext cx="5982901" cy="332146"/>
            <a:chOff x="1462295" y="1372484"/>
            <a:chExt cx="5982901" cy="332146"/>
          </a:xfrm>
        </p:grpSpPr>
        <p:sp>
          <p:nvSpPr>
            <p:cNvPr id="19" name="等腰三角形 18"/>
            <p:cNvSpPr/>
            <p:nvPr/>
          </p:nvSpPr>
          <p:spPr>
            <a:xfrm>
              <a:off x="3934819" y="1416052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等腰三角形 21"/>
            <p:cNvSpPr/>
            <p:nvPr/>
          </p:nvSpPr>
          <p:spPr>
            <a:xfrm>
              <a:off x="1462295" y="1372484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>
              <a:off x="3134540" y="1435900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等腰三角形 20"/>
            <p:cNvSpPr/>
            <p:nvPr/>
          </p:nvSpPr>
          <p:spPr>
            <a:xfrm>
              <a:off x="5511694" y="1386150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>
              <a:off x="2277271" y="1387457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等腰三角形 23"/>
            <p:cNvSpPr/>
            <p:nvPr/>
          </p:nvSpPr>
          <p:spPr>
            <a:xfrm>
              <a:off x="6302831" y="1375513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等腰三角形 24"/>
            <p:cNvSpPr/>
            <p:nvPr/>
          </p:nvSpPr>
          <p:spPr>
            <a:xfrm>
              <a:off x="7133469" y="1380458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6569840" y="1417213"/>
            <a:ext cx="1675851" cy="594213"/>
            <a:chOff x="6569840" y="1417213"/>
            <a:chExt cx="1675851" cy="594213"/>
          </a:xfrm>
        </p:grpSpPr>
        <p:sp>
          <p:nvSpPr>
            <p:cNvPr id="3" name="流程图: 决策 2"/>
            <p:cNvSpPr/>
            <p:nvPr/>
          </p:nvSpPr>
          <p:spPr>
            <a:xfrm>
              <a:off x="6569840" y="1664185"/>
              <a:ext cx="321448" cy="318655"/>
            </a:xfrm>
            <a:prstGeom prst="flowChartDecisio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流程图: 决策 36"/>
            <p:cNvSpPr/>
            <p:nvPr/>
          </p:nvSpPr>
          <p:spPr>
            <a:xfrm>
              <a:off x="7924243" y="1417213"/>
              <a:ext cx="321448" cy="318655"/>
            </a:xfrm>
            <a:prstGeom prst="flowChartDecisio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流程图: 决策 37"/>
            <p:cNvSpPr/>
            <p:nvPr/>
          </p:nvSpPr>
          <p:spPr>
            <a:xfrm>
              <a:off x="7362970" y="1692771"/>
              <a:ext cx="321448" cy="318655"/>
            </a:xfrm>
            <a:prstGeom prst="flowChartDecisio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425833" y="2558409"/>
            <a:ext cx="3330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Total # of occurrence:</a:t>
            </a:r>
            <a:endParaRPr lang="zh-CN" altLang="en-US" sz="2800" dirty="0"/>
          </a:p>
        </p:txBody>
      </p:sp>
      <p:grpSp>
        <p:nvGrpSpPr>
          <p:cNvPr id="18" name="组合 17"/>
          <p:cNvGrpSpPr/>
          <p:nvPr/>
        </p:nvGrpSpPr>
        <p:grpSpPr>
          <a:xfrm>
            <a:off x="2091032" y="3310027"/>
            <a:ext cx="1501821" cy="553998"/>
            <a:chOff x="4146278" y="3602515"/>
            <a:chExt cx="1501821" cy="553998"/>
          </a:xfrm>
        </p:grpSpPr>
        <p:sp>
          <p:nvSpPr>
            <p:cNvPr id="56" name="矩形 55"/>
            <p:cNvSpPr/>
            <p:nvPr/>
          </p:nvSpPr>
          <p:spPr>
            <a:xfrm>
              <a:off x="4528860" y="3725556"/>
              <a:ext cx="314409" cy="314409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矩形 81"/>
                <p:cNvSpPr/>
                <p:nvPr/>
              </p:nvSpPr>
              <p:spPr>
                <a:xfrm>
                  <a:off x="4146278" y="3602515"/>
                  <a:ext cx="1501821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3000" b="0" dirty="0" smtClean="0">
                      <a:solidFill>
                        <a:schemeClr val="bg1">
                          <a:lumMod val="65000"/>
                        </a:schemeClr>
                      </a:solidFill>
                      <a:cs typeface="Times New Roman" pitchFamily="18" charset="0"/>
                    </a:rPr>
                    <a:t>#     </a:t>
                  </a:r>
                  <a14:m>
                    <m:oMath xmlns:m="http://schemas.openxmlformats.org/officeDocument/2006/math">
                      <m:r>
                        <a:rPr lang="en-US" altLang="zh-CN" sz="3000" b="0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altLang="zh-CN" sz="30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30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3</m:t>
                      </m:r>
                    </m:oMath>
                  </a14:m>
                  <a:endParaRPr lang="zh-CN" altLang="en-US" sz="3000" i="1" dirty="0">
                    <a:solidFill>
                      <a:schemeClr val="bg1">
                        <a:lumMod val="65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82" name="矩形 8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6278" y="3602515"/>
                  <a:ext cx="1501821" cy="553998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9350" t="-13187" b="-340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" name="灯片编号占位符 25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39</a:t>
            </a:fld>
            <a:endParaRPr lang="en-US" dirty="0"/>
          </a:p>
        </p:txBody>
      </p:sp>
      <p:grpSp>
        <p:nvGrpSpPr>
          <p:cNvPr id="79" name="组合 78"/>
          <p:cNvGrpSpPr/>
          <p:nvPr/>
        </p:nvGrpSpPr>
        <p:grpSpPr>
          <a:xfrm>
            <a:off x="3933625" y="3300184"/>
            <a:ext cx="1501821" cy="553998"/>
            <a:chOff x="3673425" y="4502383"/>
            <a:chExt cx="1501821" cy="553998"/>
          </a:xfrm>
        </p:grpSpPr>
        <p:sp>
          <p:nvSpPr>
            <p:cNvPr id="80" name="五角星 79"/>
            <p:cNvSpPr/>
            <p:nvPr/>
          </p:nvSpPr>
          <p:spPr>
            <a:xfrm>
              <a:off x="4008388" y="4566208"/>
              <a:ext cx="396469" cy="396469"/>
            </a:xfrm>
            <a:prstGeom prst="star5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6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矩形 80"/>
                <p:cNvSpPr/>
                <p:nvPr/>
              </p:nvSpPr>
              <p:spPr>
                <a:xfrm>
                  <a:off x="3673425" y="4502383"/>
                  <a:ext cx="1501821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3000" b="0" dirty="0" smtClean="0">
                      <a:solidFill>
                        <a:schemeClr val="bg1">
                          <a:lumMod val="65000"/>
                        </a:schemeClr>
                      </a:solidFill>
                      <a:cs typeface="Times New Roman" pitchFamily="18" charset="0"/>
                    </a:rPr>
                    <a:t>#     </a:t>
                  </a:r>
                  <a14:m>
                    <m:oMath xmlns:m="http://schemas.openxmlformats.org/officeDocument/2006/math">
                      <m:r>
                        <a:rPr lang="en-US" altLang="zh-CN" sz="3000" b="0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altLang="zh-CN" sz="30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30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3</m:t>
                      </m:r>
                    </m:oMath>
                  </a14:m>
                  <a:endParaRPr lang="zh-CN" altLang="en-US" sz="3000" i="1" dirty="0">
                    <a:solidFill>
                      <a:schemeClr val="bg1">
                        <a:lumMod val="65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81" name="矩形 8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3425" y="4502383"/>
                  <a:ext cx="1501821" cy="55399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9312" t="-13187" b="-340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组合 38"/>
          <p:cNvGrpSpPr/>
          <p:nvPr/>
        </p:nvGrpSpPr>
        <p:grpSpPr>
          <a:xfrm>
            <a:off x="5976592" y="3316870"/>
            <a:ext cx="1588384" cy="553998"/>
            <a:chOff x="5936372" y="3833136"/>
            <a:chExt cx="1588384" cy="553998"/>
          </a:xfrm>
        </p:grpSpPr>
        <p:sp>
          <p:nvSpPr>
            <p:cNvPr id="58" name="流程图: 决策 57"/>
            <p:cNvSpPr/>
            <p:nvPr/>
          </p:nvSpPr>
          <p:spPr>
            <a:xfrm>
              <a:off x="6302717" y="3891227"/>
              <a:ext cx="427847" cy="424130"/>
            </a:xfrm>
            <a:prstGeom prst="flowChartDecisio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矩形 82"/>
                <p:cNvSpPr/>
                <p:nvPr/>
              </p:nvSpPr>
              <p:spPr>
                <a:xfrm>
                  <a:off x="5936372" y="3833136"/>
                  <a:ext cx="1588384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CN" sz="3000" b="0" dirty="0" smtClean="0">
                      <a:solidFill>
                        <a:schemeClr val="bg1">
                          <a:lumMod val="65000"/>
                        </a:schemeClr>
                      </a:solidFill>
                      <a:cs typeface="Times New Roman" pitchFamily="18" charset="0"/>
                    </a:rPr>
                    <a:t>#      </a:t>
                  </a:r>
                  <a14:m>
                    <m:oMath xmlns:m="http://schemas.openxmlformats.org/officeDocument/2006/math">
                      <m:r>
                        <a:rPr lang="en-US" altLang="zh-CN" sz="3000" b="0" i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 </m:t>
                      </m:r>
                      <m:r>
                        <a:rPr lang="en-US" altLang="zh-CN" sz="30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CN" sz="30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3</m:t>
                      </m:r>
                    </m:oMath>
                  </a14:m>
                  <a:endParaRPr lang="zh-CN" altLang="en-US" sz="3000" i="1" dirty="0">
                    <a:solidFill>
                      <a:schemeClr val="bg1">
                        <a:lumMod val="65000"/>
                      </a:schemeClr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83" name="矩形 8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36372" y="3833136"/>
                  <a:ext cx="1588384" cy="55399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8812" t="-13187" b="-340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矩形 40"/>
          <p:cNvSpPr/>
          <p:nvPr/>
        </p:nvSpPr>
        <p:spPr>
          <a:xfrm>
            <a:off x="1102363" y="4092423"/>
            <a:ext cx="5423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/>
              <a:t>Frequent pattern </a:t>
            </a:r>
            <a:r>
              <a:rPr lang="en-US" altLang="zh-CN" sz="3200" dirty="0"/>
              <a:t>mining result:</a:t>
            </a:r>
            <a:endParaRPr lang="en-US" sz="3200" dirty="0"/>
          </a:p>
        </p:txBody>
      </p:sp>
      <p:sp>
        <p:nvSpPr>
          <p:cNvPr id="85" name="椭圆 84"/>
          <p:cNvSpPr/>
          <p:nvPr/>
        </p:nvSpPr>
        <p:spPr>
          <a:xfrm>
            <a:off x="7338792" y="4211991"/>
            <a:ext cx="367409" cy="36740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等腰三角形 85"/>
          <p:cNvSpPr/>
          <p:nvPr/>
        </p:nvSpPr>
        <p:spPr>
          <a:xfrm>
            <a:off x="6627935" y="4198459"/>
            <a:ext cx="414909" cy="357679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3" name="组合 42"/>
          <p:cNvGrpSpPr/>
          <p:nvPr/>
        </p:nvGrpSpPr>
        <p:grpSpPr>
          <a:xfrm>
            <a:off x="3857640" y="2564973"/>
            <a:ext cx="1743170" cy="584775"/>
            <a:chOff x="4030805" y="2564973"/>
            <a:chExt cx="1743170" cy="584775"/>
          </a:xfrm>
        </p:grpSpPr>
        <p:sp>
          <p:nvSpPr>
            <p:cNvPr id="47" name="等腰三角形 46"/>
            <p:cNvSpPr/>
            <p:nvPr/>
          </p:nvSpPr>
          <p:spPr>
            <a:xfrm>
              <a:off x="4499808" y="2641180"/>
              <a:ext cx="414909" cy="357679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矩形 41"/>
                <p:cNvSpPr/>
                <p:nvPr/>
              </p:nvSpPr>
              <p:spPr>
                <a:xfrm>
                  <a:off x="4030805" y="2564973"/>
                  <a:ext cx="174317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3200" b="0" i="0" smtClean="0">
                            <a:latin typeface="Cambria Math" panose="02040503050406030204" pitchFamily="18" charset="0"/>
                          </a:rPr>
                          <m:t>#     </m:t>
                        </m:r>
                        <m:r>
                          <a:rPr lang="en-US" altLang="zh-CN" sz="3200">
                            <a:latin typeface="Cambria Math"/>
                          </a:rPr>
                          <m:t>=</m:t>
                        </m:r>
                        <m:r>
                          <a:rPr lang="en-US" altLang="zh-CN" sz="3200" b="0" i="0" smtClean="0">
                            <a:latin typeface="Cambria Math" panose="02040503050406030204" pitchFamily="18" charset="0"/>
                          </a:rPr>
                          <m:t>7</m:t>
                        </m:r>
                      </m:oMath>
                    </m:oMathPara>
                  </a14:m>
                  <a:endParaRPr lang="zh-CN" altLang="en-US" sz="3200" dirty="0"/>
                </a:p>
              </p:txBody>
            </p:sp>
          </mc:Choice>
          <mc:Fallback xmlns="">
            <p:sp>
              <p:nvSpPr>
                <p:cNvPr id="42" name="矩形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0805" y="2564973"/>
                  <a:ext cx="1743170" cy="58477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4" name="组合 43"/>
          <p:cNvGrpSpPr/>
          <p:nvPr/>
        </p:nvGrpSpPr>
        <p:grpSpPr>
          <a:xfrm>
            <a:off x="5899199" y="2564973"/>
            <a:ext cx="1743170" cy="584775"/>
            <a:chOff x="5899199" y="2564973"/>
            <a:chExt cx="1743170" cy="584775"/>
          </a:xfrm>
        </p:grpSpPr>
        <p:sp>
          <p:nvSpPr>
            <p:cNvPr id="55" name="椭圆 54"/>
            <p:cNvSpPr/>
            <p:nvPr/>
          </p:nvSpPr>
          <p:spPr>
            <a:xfrm>
              <a:off x="6365986" y="2655485"/>
              <a:ext cx="367409" cy="367409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矩形 86"/>
                <p:cNvSpPr/>
                <p:nvPr/>
              </p:nvSpPr>
              <p:spPr>
                <a:xfrm>
                  <a:off x="5899199" y="2564973"/>
                  <a:ext cx="174317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sz="3200" b="0" i="0" smtClean="0">
                            <a:latin typeface="Cambria Math" panose="02040503050406030204" pitchFamily="18" charset="0"/>
                          </a:rPr>
                          <m:t>#     </m:t>
                        </m:r>
                        <m:r>
                          <a:rPr lang="en-US" altLang="zh-CN" sz="3200">
                            <a:latin typeface="Cambria Math"/>
                          </a:rPr>
                          <m:t>=</m:t>
                        </m:r>
                        <m:r>
                          <a:rPr lang="en-US" altLang="zh-CN" sz="32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oMath>
                    </m:oMathPara>
                  </a14:m>
                  <a:endParaRPr lang="zh-CN" altLang="en-US" sz="3200" dirty="0"/>
                </a:p>
              </p:txBody>
            </p:sp>
          </mc:Choice>
          <mc:Fallback xmlns="">
            <p:sp>
              <p:nvSpPr>
                <p:cNvPr id="87" name="矩形 8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99199" y="2564973"/>
                  <a:ext cx="1743170" cy="58477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4866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41" grpId="0"/>
      <p:bldP spid="85" grpId="0" animBg="1"/>
      <p:bldP spid="8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Organization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9639" y="1051560"/>
            <a:ext cx="7147161" cy="3627120"/>
          </a:xfrm>
        </p:spPr>
        <p:txBody>
          <a:bodyPr/>
          <a:lstStyle/>
          <a:p>
            <a:r>
              <a:rPr lang="en-US" altLang="zh-CN" dirty="0" smtClean="0"/>
              <a:t>Examples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882465" y="1753464"/>
            <a:ext cx="3526286" cy="3290730"/>
            <a:chOff x="4705820" y="1427389"/>
            <a:chExt cx="3878914" cy="3619801"/>
          </a:xfrm>
        </p:grpSpPr>
        <p:pic>
          <p:nvPicPr>
            <p:cNvPr id="12" name="Picture 4" descr="http://web.eecs.umich.edu/~jiadeng/img/imagenet_icon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9" t="3999" r="12933" b="2257"/>
            <a:stretch/>
          </p:blipFill>
          <p:spPr bwMode="auto">
            <a:xfrm>
              <a:off x="5180457" y="1427389"/>
              <a:ext cx="3088105" cy="272444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矩形 12"/>
            <p:cNvSpPr/>
            <p:nvPr/>
          </p:nvSpPr>
          <p:spPr>
            <a:xfrm>
              <a:off x="4705820" y="4268516"/>
              <a:ext cx="3878914" cy="7786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000" i="1" dirty="0" smtClean="0"/>
                <a:t>Categorization tree </a:t>
              </a:r>
              <a:r>
                <a:rPr lang="en-US" altLang="zh-CN" sz="2000" dirty="0" smtClean="0"/>
                <a:t>in </a:t>
              </a:r>
              <a:r>
                <a:rPr lang="en-US" altLang="zh-CN" sz="2000" b="1" dirty="0" err="1" smtClean="0"/>
                <a:t>ImageNet</a:t>
              </a:r>
              <a:endParaRPr lang="en-US" altLang="zh-CN" sz="2000" b="1" dirty="0" smtClean="0"/>
            </a:p>
            <a:p>
              <a:pPr algn="ctr"/>
              <a:r>
                <a:rPr lang="en-US" altLang="zh-CN" sz="2000" dirty="0" smtClean="0"/>
                <a:t>[Stanford]</a:t>
              </a:r>
              <a:endParaRPr lang="zh-CN" altLang="en-US" sz="2000" dirty="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696692" y="1625001"/>
            <a:ext cx="3962400" cy="3441582"/>
            <a:chOff x="4696692" y="1625001"/>
            <a:chExt cx="3962400" cy="3441582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94" r="33351"/>
            <a:stretch/>
          </p:blipFill>
          <p:spPr bwMode="auto">
            <a:xfrm>
              <a:off x="5327073" y="1625001"/>
              <a:ext cx="2701638" cy="273369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矩形 14"/>
            <p:cNvSpPr/>
            <p:nvPr/>
          </p:nvSpPr>
          <p:spPr>
            <a:xfrm>
              <a:off x="4696692" y="4358697"/>
              <a:ext cx="39624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i="1" dirty="0"/>
                <a:t>Categorization </a:t>
              </a:r>
              <a:r>
                <a:rPr lang="en-US" altLang="zh-CN" sz="2000" dirty="0" smtClean="0"/>
                <a:t>trees of 3D shape set</a:t>
              </a:r>
            </a:p>
            <a:p>
              <a:pPr algn="ctr"/>
              <a:r>
                <a:rPr lang="en-US" altLang="zh-CN" sz="2000" dirty="0" smtClean="0"/>
                <a:t>[Huang et al. 2013]</a:t>
              </a:r>
              <a:endParaRPr lang="zh-CN" altLang="en-US" sz="2000" dirty="0"/>
            </a:p>
          </p:txBody>
        </p:sp>
      </p:grp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794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i="1" dirty="0" smtClean="0"/>
              <a:t>Cluster-guided</a:t>
            </a:r>
            <a:r>
              <a:rPr lang="en-US" altLang="zh-CN" dirty="0" smtClean="0"/>
              <a:t> mining: illustrative </a:t>
            </a:r>
            <a:r>
              <a:rPr lang="en-US" altLang="zh-CN" dirty="0"/>
              <a:t>example</a:t>
            </a:r>
            <a:endParaRPr lang="zh-CN" altLang="en-US" dirty="0"/>
          </a:p>
        </p:txBody>
      </p:sp>
      <p:grpSp>
        <p:nvGrpSpPr>
          <p:cNvPr id="18" name="组合 17"/>
          <p:cNvGrpSpPr/>
          <p:nvPr/>
        </p:nvGrpSpPr>
        <p:grpSpPr>
          <a:xfrm>
            <a:off x="1469939" y="2130746"/>
            <a:ext cx="747711" cy="746603"/>
            <a:chOff x="1469939" y="2130746"/>
            <a:chExt cx="747711" cy="746603"/>
          </a:xfrm>
        </p:grpSpPr>
        <p:sp>
          <p:nvSpPr>
            <p:cNvPr id="7" name="圆角矩形 6"/>
            <p:cNvSpPr/>
            <p:nvPr/>
          </p:nvSpPr>
          <p:spPr>
            <a:xfrm>
              <a:off x="1469939" y="2130746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等腰三角形 18"/>
            <p:cNvSpPr/>
            <p:nvPr/>
          </p:nvSpPr>
          <p:spPr>
            <a:xfrm>
              <a:off x="1573213" y="2203045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1834188" y="2506338"/>
              <a:ext cx="276040" cy="27604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777251" y="2130843"/>
            <a:ext cx="747711" cy="746603"/>
            <a:chOff x="3777251" y="2075427"/>
            <a:chExt cx="747711" cy="746603"/>
          </a:xfrm>
        </p:grpSpPr>
        <p:sp>
          <p:nvSpPr>
            <p:cNvPr id="11" name="圆角矩形 10"/>
            <p:cNvSpPr/>
            <p:nvPr/>
          </p:nvSpPr>
          <p:spPr>
            <a:xfrm>
              <a:off x="3777251" y="2075427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等腰三角形 21"/>
            <p:cNvSpPr/>
            <p:nvPr/>
          </p:nvSpPr>
          <p:spPr>
            <a:xfrm>
              <a:off x="3839378" y="2114411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4151106" y="2469915"/>
              <a:ext cx="276040" cy="27604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049282" y="1337808"/>
            <a:ext cx="747711" cy="746603"/>
            <a:chOff x="1049282" y="1337808"/>
            <a:chExt cx="747711" cy="746603"/>
          </a:xfrm>
        </p:grpSpPr>
        <p:sp>
          <p:nvSpPr>
            <p:cNvPr id="4" name="圆角矩形 3"/>
            <p:cNvSpPr/>
            <p:nvPr/>
          </p:nvSpPr>
          <p:spPr>
            <a:xfrm>
              <a:off x="1049282" y="1337808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>
              <a:off x="1161026" y="1429453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423137" y="1720328"/>
              <a:ext cx="276040" cy="27604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4556048" y="1337905"/>
            <a:ext cx="747711" cy="746603"/>
            <a:chOff x="4556048" y="1282489"/>
            <a:chExt cx="747711" cy="746603"/>
          </a:xfrm>
        </p:grpSpPr>
        <p:sp>
          <p:nvSpPr>
            <p:cNvPr id="10" name="圆角矩形 9"/>
            <p:cNvSpPr/>
            <p:nvPr/>
          </p:nvSpPr>
          <p:spPr>
            <a:xfrm>
              <a:off x="4556048" y="1282489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等腰三角形 20"/>
            <p:cNvSpPr/>
            <p:nvPr/>
          </p:nvSpPr>
          <p:spPr>
            <a:xfrm>
              <a:off x="4632296" y="1330734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4955827" y="1713864"/>
              <a:ext cx="214745" cy="21474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777250" y="1337905"/>
            <a:ext cx="747711" cy="746603"/>
            <a:chOff x="3777250" y="1282489"/>
            <a:chExt cx="747711" cy="746603"/>
          </a:xfrm>
        </p:grpSpPr>
        <p:sp>
          <p:nvSpPr>
            <p:cNvPr id="9" name="圆角矩形 8"/>
            <p:cNvSpPr/>
            <p:nvPr/>
          </p:nvSpPr>
          <p:spPr>
            <a:xfrm>
              <a:off x="3777250" y="1282489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19"/>
            <p:cNvSpPr/>
            <p:nvPr/>
          </p:nvSpPr>
          <p:spPr>
            <a:xfrm>
              <a:off x="3839379" y="1332862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4181753" y="1706300"/>
              <a:ext cx="214745" cy="21474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896659" y="1337808"/>
            <a:ext cx="747711" cy="746603"/>
            <a:chOff x="1896659" y="1337808"/>
            <a:chExt cx="747711" cy="746603"/>
          </a:xfrm>
        </p:grpSpPr>
        <p:sp>
          <p:nvSpPr>
            <p:cNvPr id="6" name="圆角矩形 5"/>
            <p:cNvSpPr/>
            <p:nvPr/>
          </p:nvSpPr>
          <p:spPr>
            <a:xfrm>
              <a:off x="1896659" y="1337808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2270514" y="1720328"/>
              <a:ext cx="276040" cy="27604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五角星 33"/>
            <p:cNvSpPr/>
            <p:nvPr/>
          </p:nvSpPr>
          <p:spPr>
            <a:xfrm>
              <a:off x="1972641" y="1400310"/>
              <a:ext cx="297873" cy="297873"/>
            </a:xfrm>
            <a:prstGeom prst="star5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4556048" y="2130843"/>
            <a:ext cx="747711" cy="746603"/>
            <a:chOff x="4556048" y="2075427"/>
            <a:chExt cx="747711" cy="746603"/>
          </a:xfrm>
        </p:grpSpPr>
        <p:sp>
          <p:nvSpPr>
            <p:cNvPr id="12" name="圆角矩形 11"/>
            <p:cNvSpPr/>
            <p:nvPr/>
          </p:nvSpPr>
          <p:spPr>
            <a:xfrm>
              <a:off x="4556048" y="2075427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4955827" y="2513265"/>
              <a:ext cx="214745" cy="21474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五角星 34"/>
            <p:cNvSpPr/>
            <p:nvPr/>
          </p:nvSpPr>
          <p:spPr>
            <a:xfrm>
              <a:off x="4646150" y="2142013"/>
              <a:ext cx="297873" cy="297873"/>
            </a:xfrm>
            <a:prstGeom prst="star5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421381" y="1340100"/>
            <a:ext cx="747711" cy="746603"/>
            <a:chOff x="6421381" y="1347027"/>
            <a:chExt cx="747711" cy="746603"/>
          </a:xfrm>
        </p:grpSpPr>
        <p:sp>
          <p:nvSpPr>
            <p:cNvPr id="14" name="圆角矩形 13"/>
            <p:cNvSpPr/>
            <p:nvPr/>
          </p:nvSpPr>
          <p:spPr>
            <a:xfrm>
              <a:off x="6421381" y="1347027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等腰三角形 23"/>
            <p:cNvSpPr/>
            <p:nvPr/>
          </p:nvSpPr>
          <p:spPr>
            <a:xfrm>
              <a:off x="6483509" y="1389041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流程图: 决策 2"/>
            <p:cNvSpPr/>
            <p:nvPr/>
          </p:nvSpPr>
          <p:spPr>
            <a:xfrm>
              <a:off x="6750518" y="1677713"/>
              <a:ext cx="321448" cy="318655"/>
            </a:xfrm>
            <a:prstGeom prst="flowChartDecisio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842039" y="2133037"/>
            <a:ext cx="747711" cy="746603"/>
            <a:chOff x="6842039" y="2139964"/>
            <a:chExt cx="747711" cy="746603"/>
          </a:xfrm>
        </p:grpSpPr>
        <p:sp>
          <p:nvSpPr>
            <p:cNvPr id="16" name="圆角矩形 15"/>
            <p:cNvSpPr/>
            <p:nvPr/>
          </p:nvSpPr>
          <p:spPr>
            <a:xfrm>
              <a:off x="6842039" y="2139964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五角星 35"/>
            <p:cNvSpPr/>
            <p:nvPr/>
          </p:nvSpPr>
          <p:spPr>
            <a:xfrm>
              <a:off x="7211313" y="2524157"/>
              <a:ext cx="297873" cy="297873"/>
            </a:xfrm>
            <a:prstGeom prst="star5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流程图: 决策 36"/>
            <p:cNvSpPr/>
            <p:nvPr/>
          </p:nvSpPr>
          <p:spPr>
            <a:xfrm>
              <a:off x="6924118" y="2223813"/>
              <a:ext cx="321448" cy="318655"/>
            </a:xfrm>
            <a:prstGeom prst="flowChartDecisio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268758" y="1340100"/>
            <a:ext cx="747711" cy="746603"/>
            <a:chOff x="7268758" y="1347027"/>
            <a:chExt cx="747711" cy="746603"/>
          </a:xfrm>
        </p:grpSpPr>
        <p:sp>
          <p:nvSpPr>
            <p:cNvPr id="15" name="圆角矩形 14"/>
            <p:cNvSpPr/>
            <p:nvPr/>
          </p:nvSpPr>
          <p:spPr>
            <a:xfrm>
              <a:off x="7268758" y="1347027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等腰三角形 24"/>
            <p:cNvSpPr/>
            <p:nvPr/>
          </p:nvSpPr>
          <p:spPr>
            <a:xfrm>
              <a:off x="7360249" y="1393987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流程图: 决策 37"/>
            <p:cNvSpPr/>
            <p:nvPr/>
          </p:nvSpPr>
          <p:spPr>
            <a:xfrm>
              <a:off x="7589750" y="1706300"/>
              <a:ext cx="321448" cy="318655"/>
            </a:xfrm>
            <a:prstGeom prst="flowChartDecisio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9" name="椭圆 48"/>
          <p:cNvSpPr/>
          <p:nvPr/>
        </p:nvSpPr>
        <p:spPr>
          <a:xfrm>
            <a:off x="612385" y="1087421"/>
            <a:ext cx="2529841" cy="1954682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3264153" y="1123141"/>
            <a:ext cx="2529841" cy="1954682"/>
          </a:xfrm>
          <a:prstGeom prst="ellipse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5946393" y="1087421"/>
            <a:ext cx="2529841" cy="1954682"/>
          </a:xfrm>
          <a:prstGeom prst="ellipse">
            <a:avLst/>
          </a:prstGeom>
          <a:noFill/>
          <a:ln>
            <a:solidFill>
              <a:srgbClr val="FE99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1352913" y="3793040"/>
            <a:ext cx="64381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CN" sz="3200" dirty="0"/>
              <a:t>Using clusters to weight frequency</a:t>
            </a:r>
            <a:endParaRPr lang="zh-CN" altLang="en-US" sz="3200" dirty="0"/>
          </a:p>
        </p:txBody>
      </p:sp>
      <p:sp>
        <p:nvSpPr>
          <p:cNvPr id="55" name="TextBox 12"/>
          <p:cNvSpPr txBox="1"/>
          <p:nvPr/>
        </p:nvSpPr>
        <p:spPr>
          <a:xfrm>
            <a:off x="1385151" y="718089"/>
            <a:ext cx="98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/>
              <a:t>cluster 1</a:t>
            </a:r>
            <a:endParaRPr lang="zh-CN" altLang="en-US" dirty="0"/>
          </a:p>
        </p:txBody>
      </p:sp>
      <p:sp>
        <p:nvSpPr>
          <p:cNvPr id="59" name="TextBox 53"/>
          <p:cNvSpPr txBox="1"/>
          <p:nvPr/>
        </p:nvSpPr>
        <p:spPr>
          <a:xfrm>
            <a:off x="4036919" y="765239"/>
            <a:ext cx="98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/>
              <a:t>cluster 2</a:t>
            </a:r>
            <a:endParaRPr lang="zh-CN" altLang="en-US" dirty="0"/>
          </a:p>
        </p:txBody>
      </p:sp>
      <p:sp>
        <p:nvSpPr>
          <p:cNvPr id="61" name="TextBox 56"/>
          <p:cNvSpPr txBox="1"/>
          <p:nvPr/>
        </p:nvSpPr>
        <p:spPr>
          <a:xfrm>
            <a:off x="6723740" y="753809"/>
            <a:ext cx="98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/>
              <a:t>cluster 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9678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60494E-6 L 0.26146 -0.15401 " pathEditMode="relative" rAng="0" ptsTypes="AA">
                                      <p:cBhvr>
                                        <p:cTn id="6" dur="1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73" y="-77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1467 -0.00061 " pathEditMode="relative" rAng="0" ptsTypes="AA">
                                      <p:cBhvr>
                                        <p:cTn id="8" dur="15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-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7.95805E-7 L 0.22934 -7.95805E-7 " pathEditMode="relative" rAng="0" ptsTypes="AA">
                                      <p:cBhvr>
                                        <p:cTn id="10" dur="15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60494E-6 L -0.25226 -0.15463 " pathEditMode="relative" rAng="0" ptsTypes="AA">
                                      <p:cBhvr>
                                        <p:cTn id="12" dur="15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-774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60494E-6 L -2.5E-6 -0.15371 " pathEditMode="relative" rAng="0" ptsTypes="AA">
                                      <p:cBhvr>
                                        <p:cTn id="14" dur="15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6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95062E-6 L -0.15486 -0.00124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3" y="-6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03507 -0.00061 " pathEditMode="relative" rAng="0" ptsTypes="AA">
                                      <p:cBhvr>
                                        <p:cTn id="18" dur="15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" y="-3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32099E-6 L 0.10886 -0.15402 " pathEditMode="relative" rAng="0" ptsTypes="AA">
                                      <p:cBhvr>
                                        <p:cTn id="20" dur="15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4" y="-771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69136E-6 L -0.03576 0.00031 " pathEditMode="relative" rAng="0" ptsTypes="AA">
                                      <p:cBhvr>
                                        <p:cTn id="22" dur="15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69136E-6 L 0.0875 -0.0003 " pathEditMode="relative" rAng="0" ptsTypes="AA">
                                      <p:cBhvr>
                                        <p:cTn id="24" dur="15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" grpId="0"/>
      <p:bldP spid="55" grpId="0"/>
      <p:bldP spid="59" grpId="0"/>
      <p:bldP spid="6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i="1" dirty="0"/>
              <a:t>Cluster-guided</a:t>
            </a:r>
            <a:r>
              <a:rPr lang="en-US" altLang="zh-CN" dirty="0"/>
              <a:t> mining: illustrative example</a:t>
            </a:r>
            <a:endParaRPr lang="zh-CN" altLang="en-US" dirty="0"/>
          </a:p>
        </p:txBody>
      </p:sp>
      <p:sp>
        <p:nvSpPr>
          <p:cNvPr id="7" name="圆角矩形 6"/>
          <p:cNvSpPr/>
          <p:nvPr/>
        </p:nvSpPr>
        <p:spPr>
          <a:xfrm>
            <a:off x="1469939" y="2130746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等腰三角形 18"/>
          <p:cNvSpPr/>
          <p:nvPr/>
        </p:nvSpPr>
        <p:spPr>
          <a:xfrm>
            <a:off x="1573213" y="2203045"/>
            <a:ext cx="311727" cy="26873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1834188" y="2506338"/>
            <a:ext cx="276040" cy="27604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3777251" y="2130843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/>
          <p:cNvSpPr/>
          <p:nvPr/>
        </p:nvSpPr>
        <p:spPr>
          <a:xfrm>
            <a:off x="3839378" y="2169827"/>
            <a:ext cx="311727" cy="26873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4151106" y="2525331"/>
            <a:ext cx="276040" cy="27604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1049282" y="1337808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等腰三角形 16"/>
          <p:cNvSpPr/>
          <p:nvPr/>
        </p:nvSpPr>
        <p:spPr>
          <a:xfrm>
            <a:off x="1161026" y="1429453"/>
            <a:ext cx="311727" cy="26873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1423137" y="1720328"/>
            <a:ext cx="276040" cy="27604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4556048" y="1337905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/>
          <p:cNvSpPr/>
          <p:nvPr/>
        </p:nvSpPr>
        <p:spPr>
          <a:xfrm>
            <a:off x="4632296" y="1386150"/>
            <a:ext cx="311727" cy="26873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955827" y="1769280"/>
            <a:ext cx="214745" cy="2147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3777250" y="1337905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等腰三角形 19"/>
          <p:cNvSpPr/>
          <p:nvPr/>
        </p:nvSpPr>
        <p:spPr>
          <a:xfrm>
            <a:off x="3839379" y="1388278"/>
            <a:ext cx="311727" cy="26873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4181753" y="1761716"/>
            <a:ext cx="214745" cy="2147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1896659" y="1337808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2270514" y="1720328"/>
            <a:ext cx="276040" cy="27604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角星 33"/>
          <p:cNvSpPr/>
          <p:nvPr/>
        </p:nvSpPr>
        <p:spPr>
          <a:xfrm>
            <a:off x="1972641" y="1400310"/>
            <a:ext cx="297873" cy="297873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4556048" y="2130843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4955827" y="2568681"/>
            <a:ext cx="214745" cy="2147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五角星 34"/>
          <p:cNvSpPr/>
          <p:nvPr/>
        </p:nvSpPr>
        <p:spPr>
          <a:xfrm>
            <a:off x="4646150" y="2197429"/>
            <a:ext cx="297873" cy="297873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6421381" y="1340100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等腰三角形 23"/>
          <p:cNvSpPr/>
          <p:nvPr/>
        </p:nvSpPr>
        <p:spPr>
          <a:xfrm>
            <a:off x="6483509" y="1382114"/>
            <a:ext cx="311727" cy="26873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决策 2"/>
          <p:cNvSpPr/>
          <p:nvPr/>
        </p:nvSpPr>
        <p:spPr>
          <a:xfrm>
            <a:off x="6750518" y="1670786"/>
            <a:ext cx="321448" cy="318655"/>
          </a:xfrm>
          <a:prstGeom prst="flowChartDecisi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6842039" y="2133037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五角星 35"/>
          <p:cNvSpPr/>
          <p:nvPr/>
        </p:nvSpPr>
        <p:spPr>
          <a:xfrm>
            <a:off x="7211313" y="2517230"/>
            <a:ext cx="297873" cy="297873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流程图: 决策 36"/>
          <p:cNvSpPr/>
          <p:nvPr/>
        </p:nvSpPr>
        <p:spPr>
          <a:xfrm>
            <a:off x="6924118" y="2216886"/>
            <a:ext cx="321448" cy="318655"/>
          </a:xfrm>
          <a:prstGeom prst="flowChartDecisi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7268758" y="1340100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等腰三角形 24"/>
          <p:cNvSpPr/>
          <p:nvPr/>
        </p:nvSpPr>
        <p:spPr>
          <a:xfrm>
            <a:off x="7360249" y="1387060"/>
            <a:ext cx="311727" cy="26873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流程图: 决策 37"/>
          <p:cNvSpPr/>
          <p:nvPr/>
        </p:nvSpPr>
        <p:spPr>
          <a:xfrm>
            <a:off x="7589750" y="1699373"/>
            <a:ext cx="321448" cy="318655"/>
          </a:xfrm>
          <a:prstGeom prst="flowChartDecisi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385151" y="718089"/>
            <a:ext cx="98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/>
              <a:t>cluster 1</a:t>
            </a:r>
            <a:endParaRPr lang="zh-CN" alt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036919" y="765239"/>
            <a:ext cx="98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/>
              <a:t>cluster 2</a:t>
            </a:r>
            <a:endParaRPr lang="zh-CN" alt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6723740" y="753809"/>
            <a:ext cx="98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/>
              <a:t>cluster 3</a:t>
            </a:r>
            <a:endParaRPr lang="zh-CN" altLang="en-US" dirty="0"/>
          </a:p>
        </p:txBody>
      </p:sp>
      <p:sp>
        <p:nvSpPr>
          <p:cNvPr id="59" name="椭圆 58"/>
          <p:cNvSpPr/>
          <p:nvPr/>
        </p:nvSpPr>
        <p:spPr>
          <a:xfrm>
            <a:off x="612385" y="1087421"/>
            <a:ext cx="2529841" cy="1954682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3264153" y="1123141"/>
            <a:ext cx="2529841" cy="1954682"/>
          </a:xfrm>
          <a:prstGeom prst="ellipse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>
            <a:off x="5946393" y="1087421"/>
            <a:ext cx="2529841" cy="1954682"/>
          </a:xfrm>
          <a:prstGeom prst="ellipse">
            <a:avLst/>
          </a:prstGeom>
          <a:noFill/>
          <a:ln>
            <a:solidFill>
              <a:srgbClr val="FE99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等腰三角形 93"/>
          <p:cNvSpPr/>
          <p:nvPr/>
        </p:nvSpPr>
        <p:spPr>
          <a:xfrm>
            <a:off x="3024103" y="3705222"/>
            <a:ext cx="377190" cy="325163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3501689" y="3627496"/>
            <a:ext cx="2875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/>
              <a:t>is not discriminant</a:t>
            </a:r>
            <a:endParaRPr lang="en-US" sz="2800" dirty="0"/>
          </a:p>
        </p:txBody>
      </p:sp>
      <p:sp>
        <p:nvSpPr>
          <p:cNvPr id="49" name="灯片编号占位符 48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98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4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2" grpId="0" animBg="1"/>
      <p:bldP spid="22" grpId="1" animBg="1"/>
      <p:bldP spid="17" grpId="0" animBg="1"/>
      <p:bldP spid="17" grpId="1" animBg="1"/>
      <p:bldP spid="21" grpId="0" animBg="1"/>
      <p:bldP spid="21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  <p:bldP spid="94" grpId="0" animBg="1"/>
      <p:bldP spid="4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i="1" dirty="0"/>
              <a:t>Cluster-guided</a:t>
            </a:r>
            <a:r>
              <a:rPr lang="en-US" altLang="zh-CN" dirty="0"/>
              <a:t> mining: illustrative example</a:t>
            </a:r>
            <a:endParaRPr lang="zh-CN" altLang="en-US" dirty="0"/>
          </a:p>
        </p:txBody>
      </p:sp>
      <p:grpSp>
        <p:nvGrpSpPr>
          <p:cNvPr id="18" name="组合 17"/>
          <p:cNvGrpSpPr/>
          <p:nvPr/>
        </p:nvGrpSpPr>
        <p:grpSpPr>
          <a:xfrm>
            <a:off x="1469939" y="2130746"/>
            <a:ext cx="747711" cy="746603"/>
            <a:chOff x="1469939" y="2130746"/>
            <a:chExt cx="747711" cy="746603"/>
          </a:xfrm>
        </p:grpSpPr>
        <p:sp>
          <p:nvSpPr>
            <p:cNvPr id="7" name="圆角矩形 6"/>
            <p:cNvSpPr/>
            <p:nvPr/>
          </p:nvSpPr>
          <p:spPr>
            <a:xfrm>
              <a:off x="1469939" y="2130746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等腰三角形 18"/>
            <p:cNvSpPr/>
            <p:nvPr/>
          </p:nvSpPr>
          <p:spPr>
            <a:xfrm>
              <a:off x="1573213" y="2203045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1834188" y="2506338"/>
              <a:ext cx="276040" cy="27604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777251" y="2130843"/>
            <a:ext cx="747711" cy="746603"/>
            <a:chOff x="3777251" y="2075427"/>
            <a:chExt cx="747711" cy="746603"/>
          </a:xfrm>
        </p:grpSpPr>
        <p:sp>
          <p:nvSpPr>
            <p:cNvPr id="11" name="圆角矩形 10"/>
            <p:cNvSpPr/>
            <p:nvPr/>
          </p:nvSpPr>
          <p:spPr>
            <a:xfrm>
              <a:off x="3777251" y="2075427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等腰三角形 21"/>
            <p:cNvSpPr/>
            <p:nvPr/>
          </p:nvSpPr>
          <p:spPr>
            <a:xfrm>
              <a:off x="3839378" y="2114411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4151106" y="2469915"/>
              <a:ext cx="276040" cy="27604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049282" y="1337808"/>
            <a:ext cx="747711" cy="746603"/>
            <a:chOff x="1049282" y="1337808"/>
            <a:chExt cx="747711" cy="746603"/>
          </a:xfrm>
        </p:grpSpPr>
        <p:sp>
          <p:nvSpPr>
            <p:cNvPr id="4" name="圆角矩形 3"/>
            <p:cNvSpPr/>
            <p:nvPr/>
          </p:nvSpPr>
          <p:spPr>
            <a:xfrm>
              <a:off x="1049282" y="1337808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等腰三角形 16"/>
            <p:cNvSpPr/>
            <p:nvPr/>
          </p:nvSpPr>
          <p:spPr>
            <a:xfrm>
              <a:off x="1161026" y="1429453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423137" y="1720328"/>
              <a:ext cx="276040" cy="27604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圆角矩形 9"/>
          <p:cNvSpPr/>
          <p:nvPr/>
        </p:nvSpPr>
        <p:spPr>
          <a:xfrm>
            <a:off x="4556048" y="1337905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/>
          <p:cNvSpPr/>
          <p:nvPr/>
        </p:nvSpPr>
        <p:spPr>
          <a:xfrm>
            <a:off x="4632296" y="1386150"/>
            <a:ext cx="311727" cy="26873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955827" y="1769280"/>
            <a:ext cx="214745" cy="2147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3777250" y="1337905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等腰三角形 19"/>
          <p:cNvSpPr/>
          <p:nvPr/>
        </p:nvSpPr>
        <p:spPr>
          <a:xfrm>
            <a:off x="3839379" y="1388278"/>
            <a:ext cx="311727" cy="26873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4181753" y="1761716"/>
            <a:ext cx="214745" cy="2147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1896659" y="1337808"/>
            <a:ext cx="747711" cy="746603"/>
            <a:chOff x="1896659" y="1337808"/>
            <a:chExt cx="747711" cy="746603"/>
          </a:xfrm>
        </p:grpSpPr>
        <p:sp>
          <p:nvSpPr>
            <p:cNvPr id="6" name="圆角矩形 5"/>
            <p:cNvSpPr/>
            <p:nvPr/>
          </p:nvSpPr>
          <p:spPr>
            <a:xfrm>
              <a:off x="1896659" y="1337808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2270514" y="1720328"/>
              <a:ext cx="276040" cy="27604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五角星 33"/>
            <p:cNvSpPr/>
            <p:nvPr/>
          </p:nvSpPr>
          <p:spPr>
            <a:xfrm>
              <a:off x="1972641" y="1400310"/>
              <a:ext cx="297873" cy="297873"/>
            </a:xfrm>
            <a:prstGeom prst="star5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圆角矩形 11"/>
          <p:cNvSpPr/>
          <p:nvPr/>
        </p:nvSpPr>
        <p:spPr>
          <a:xfrm>
            <a:off x="4556048" y="2130843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4955827" y="2568681"/>
            <a:ext cx="214745" cy="2147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五角星 34"/>
          <p:cNvSpPr/>
          <p:nvPr/>
        </p:nvSpPr>
        <p:spPr>
          <a:xfrm>
            <a:off x="4646150" y="2197429"/>
            <a:ext cx="297873" cy="297873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>
            <a:off x="6421381" y="1340100"/>
            <a:ext cx="747711" cy="746603"/>
            <a:chOff x="6421381" y="1347027"/>
            <a:chExt cx="747711" cy="746603"/>
          </a:xfrm>
        </p:grpSpPr>
        <p:sp>
          <p:nvSpPr>
            <p:cNvPr id="14" name="圆角矩形 13"/>
            <p:cNvSpPr/>
            <p:nvPr/>
          </p:nvSpPr>
          <p:spPr>
            <a:xfrm>
              <a:off x="6421381" y="1347027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等腰三角形 23"/>
            <p:cNvSpPr/>
            <p:nvPr/>
          </p:nvSpPr>
          <p:spPr>
            <a:xfrm>
              <a:off x="6483509" y="1389041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流程图: 决策 2"/>
            <p:cNvSpPr/>
            <p:nvPr/>
          </p:nvSpPr>
          <p:spPr>
            <a:xfrm>
              <a:off x="6750518" y="1677713"/>
              <a:ext cx="321448" cy="318655"/>
            </a:xfrm>
            <a:prstGeom prst="flowChartDecisio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842039" y="2133037"/>
            <a:ext cx="747711" cy="746603"/>
            <a:chOff x="6842039" y="2139964"/>
            <a:chExt cx="747711" cy="746603"/>
          </a:xfrm>
        </p:grpSpPr>
        <p:sp>
          <p:nvSpPr>
            <p:cNvPr id="16" name="圆角矩形 15"/>
            <p:cNvSpPr/>
            <p:nvPr/>
          </p:nvSpPr>
          <p:spPr>
            <a:xfrm>
              <a:off x="6842039" y="2139964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五角星 35"/>
            <p:cNvSpPr/>
            <p:nvPr/>
          </p:nvSpPr>
          <p:spPr>
            <a:xfrm>
              <a:off x="7211313" y="2524157"/>
              <a:ext cx="297873" cy="297873"/>
            </a:xfrm>
            <a:prstGeom prst="star5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流程图: 决策 36"/>
            <p:cNvSpPr/>
            <p:nvPr/>
          </p:nvSpPr>
          <p:spPr>
            <a:xfrm>
              <a:off x="6924118" y="2223813"/>
              <a:ext cx="321448" cy="318655"/>
            </a:xfrm>
            <a:prstGeom prst="flowChartDecisio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268758" y="1340100"/>
            <a:ext cx="747711" cy="746603"/>
            <a:chOff x="7268758" y="1347027"/>
            <a:chExt cx="747711" cy="746603"/>
          </a:xfrm>
        </p:grpSpPr>
        <p:sp>
          <p:nvSpPr>
            <p:cNvPr id="15" name="圆角矩形 14"/>
            <p:cNvSpPr/>
            <p:nvPr/>
          </p:nvSpPr>
          <p:spPr>
            <a:xfrm>
              <a:off x="7268758" y="1347027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等腰三角形 24"/>
            <p:cNvSpPr/>
            <p:nvPr/>
          </p:nvSpPr>
          <p:spPr>
            <a:xfrm>
              <a:off x="7360249" y="1393987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流程图: 决策 37"/>
            <p:cNvSpPr/>
            <p:nvPr/>
          </p:nvSpPr>
          <p:spPr>
            <a:xfrm>
              <a:off x="7589750" y="1706300"/>
              <a:ext cx="321448" cy="318655"/>
            </a:xfrm>
            <a:prstGeom prst="flowChartDecision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385151" y="718089"/>
            <a:ext cx="98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/>
              <a:t>cluster 1</a:t>
            </a:r>
            <a:endParaRPr lang="zh-CN" alt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036919" y="765239"/>
            <a:ext cx="98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/>
              <a:t>cluster 2</a:t>
            </a:r>
            <a:endParaRPr lang="zh-CN" alt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6723740" y="753809"/>
            <a:ext cx="98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/>
              <a:t>cluster 3</a:t>
            </a:r>
            <a:endParaRPr lang="zh-CN" altLang="en-US" dirty="0"/>
          </a:p>
        </p:txBody>
      </p:sp>
      <p:sp>
        <p:nvSpPr>
          <p:cNvPr id="59" name="椭圆 58"/>
          <p:cNvSpPr/>
          <p:nvPr/>
        </p:nvSpPr>
        <p:spPr>
          <a:xfrm>
            <a:off x="612385" y="1087421"/>
            <a:ext cx="2529841" cy="1954682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3264153" y="1123141"/>
            <a:ext cx="2529841" cy="1954682"/>
          </a:xfrm>
          <a:prstGeom prst="ellipse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>
            <a:off x="5946393" y="1087421"/>
            <a:ext cx="2529841" cy="1954682"/>
          </a:xfrm>
          <a:prstGeom prst="ellipse">
            <a:avLst/>
          </a:prstGeom>
          <a:noFill/>
          <a:ln>
            <a:solidFill>
              <a:srgbClr val="FE99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2535667" y="3628705"/>
            <a:ext cx="50826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 smtClean="0"/>
              <a:t>is representative focal of cluster 2</a:t>
            </a:r>
            <a:endParaRPr lang="en-US" sz="2800" dirty="0"/>
          </a:p>
        </p:txBody>
      </p:sp>
      <p:sp>
        <p:nvSpPr>
          <p:cNvPr id="51" name="灯片编号占位符 50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64" name="矩形 63"/>
          <p:cNvSpPr/>
          <p:nvPr/>
        </p:nvSpPr>
        <p:spPr>
          <a:xfrm>
            <a:off x="2110228" y="3701139"/>
            <a:ext cx="357921" cy="3783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624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31" grpId="0" animBg="1"/>
      <p:bldP spid="31" grpId="1" animBg="1"/>
      <p:bldP spid="63" grpId="0"/>
      <p:bldP spid="6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椭圆 29"/>
          <p:cNvSpPr/>
          <p:nvPr/>
        </p:nvSpPr>
        <p:spPr>
          <a:xfrm>
            <a:off x="1423137" y="1720328"/>
            <a:ext cx="276040" cy="27604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i="1" dirty="0"/>
              <a:t>Cluster-guided</a:t>
            </a:r>
            <a:r>
              <a:rPr lang="en-US" altLang="zh-CN" dirty="0"/>
              <a:t> mining: illustrative example</a:t>
            </a:r>
            <a:endParaRPr lang="zh-CN" altLang="en-US" dirty="0"/>
          </a:p>
        </p:txBody>
      </p:sp>
      <p:sp>
        <p:nvSpPr>
          <p:cNvPr id="7" name="圆角矩形 6"/>
          <p:cNvSpPr/>
          <p:nvPr/>
        </p:nvSpPr>
        <p:spPr>
          <a:xfrm>
            <a:off x="1469939" y="2130746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1834188" y="2506338"/>
            <a:ext cx="276040" cy="27604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等腰三角形 18"/>
          <p:cNvSpPr/>
          <p:nvPr/>
        </p:nvSpPr>
        <p:spPr>
          <a:xfrm>
            <a:off x="1573213" y="2203045"/>
            <a:ext cx="311727" cy="26873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3777251" y="2130843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/>
          <p:cNvSpPr/>
          <p:nvPr/>
        </p:nvSpPr>
        <p:spPr>
          <a:xfrm>
            <a:off x="3839378" y="2169827"/>
            <a:ext cx="311727" cy="26873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4151106" y="2525331"/>
            <a:ext cx="276040" cy="27604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1049282" y="1337808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等腰三角形 16"/>
          <p:cNvSpPr/>
          <p:nvPr/>
        </p:nvSpPr>
        <p:spPr>
          <a:xfrm>
            <a:off x="1161026" y="1429453"/>
            <a:ext cx="311727" cy="26873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4556048" y="1337905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955827" y="1769280"/>
            <a:ext cx="214745" cy="21474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等腰三角形 20"/>
          <p:cNvSpPr/>
          <p:nvPr/>
        </p:nvSpPr>
        <p:spPr>
          <a:xfrm>
            <a:off x="4632296" y="1386150"/>
            <a:ext cx="311727" cy="26873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3777250" y="1337905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4181753" y="1761716"/>
            <a:ext cx="214745" cy="21474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等腰三角形 19"/>
          <p:cNvSpPr/>
          <p:nvPr/>
        </p:nvSpPr>
        <p:spPr>
          <a:xfrm>
            <a:off x="3839379" y="1388278"/>
            <a:ext cx="311727" cy="26873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2270514" y="1720328"/>
            <a:ext cx="276040" cy="27604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1896659" y="1337808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五角星 33"/>
          <p:cNvSpPr/>
          <p:nvPr/>
        </p:nvSpPr>
        <p:spPr>
          <a:xfrm>
            <a:off x="1972641" y="1400310"/>
            <a:ext cx="297873" cy="297873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4955827" y="2554685"/>
            <a:ext cx="214745" cy="21474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/>
          <p:cNvSpPr/>
          <p:nvPr/>
        </p:nvSpPr>
        <p:spPr>
          <a:xfrm>
            <a:off x="4556048" y="2130843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五角星 34"/>
          <p:cNvSpPr/>
          <p:nvPr/>
        </p:nvSpPr>
        <p:spPr>
          <a:xfrm>
            <a:off x="4646150" y="2197429"/>
            <a:ext cx="297873" cy="297873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6421381" y="1340100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决策 2"/>
          <p:cNvSpPr/>
          <p:nvPr/>
        </p:nvSpPr>
        <p:spPr>
          <a:xfrm>
            <a:off x="6757192" y="1684134"/>
            <a:ext cx="321448" cy="318655"/>
          </a:xfrm>
          <a:prstGeom prst="flowChartDecisi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等腰三角形 23"/>
          <p:cNvSpPr/>
          <p:nvPr/>
        </p:nvSpPr>
        <p:spPr>
          <a:xfrm>
            <a:off x="6483509" y="1382114"/>
            <a:ext cx="311727" cy="26873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6842039" y="2133037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五角星 35"/>
          <p:cNvSpPr/>
          <p:nvPr/>
        </p:nvSpPr>
        <p:spPr>
          <a:xfrm>
            <a:off x="7211313" y="2517230"/>
            <a:ext cx="297873" cy="297873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流程图: 决策 36"/>
          <p:cNvSpPr/>
          <p:nvPr/>
        </p:nvSpPr>
        <p:spPr>
          <a:xfrm>
            <a:off x="6924118" y="2216886"/>
            <a:ext cx="321448" cy="318655"/>
          </a:xfrm>
          <a:prstGeom prst="flowChartDecisi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7268758" y="1340100"/>
            <a:ext cx="747711" cy="746603"/>
          </a:xfrm>
          <a:prstGeom prst="roundRect">
            <a:avLst>
              <a:gd name="adj" fmla="val 17706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等腰三角形 24"/>
          <p:cNvSpPr/>
          <p:nvPr/>
        </p:nvSpPr>
        <p:spPr>
          <a:xfrm>
            <a:off x="7360249" y="1387060"/>
            <a:ext cx="311727" cy="268730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流程图: 决策 37"/>
          <p:cNvSpPr/>
          <p:nvPr/>
        </p:nvSpPr>
        <p:spPr>
          <a:xfrm>
            <a:off x="7589750" y="1699373"/>
            <a:ext cx="321448" cy="318655"/>
          </a:xfrm>
          <a:prstGeom prst="flowChartDecisi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385151" y="718089"/>
            <a:ext cx="98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/>
              <a:t>cluster 1</a:t>
            </a:r>
            <a:endParaRPr lang="zh-CN" alt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036919" y="765239"/>
            <a:ext cx="98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/>
              <a:t>cluster 2</a:t>
            </a:r>
            <a:endParaRPr lang="zh-CN" alt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6723740" y="753809"/>
            <a:ext cx="984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 smtClean="0"/>
              <a:t>cluster 3</a:t>
            </a:r>
            <a:endParaRPr lang="zh-CN" altLang="en-US" dirty="0"/>
          </a:p>
        </p:txBody>
      </p:sp>
      <p:sp>
        <p:nvSpPr>
          <p:cNvPr id="59" name="椭圆 58"/>
          <p:cNvSpPr/>
          <p:nvPr/>
        </p:nvSpPr>
        <p:spPr>
          <a:xfrm>
            <a:off x="612385" y="1087421"/>
            <a:ext cx="2529841" cy="1954682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3264153" y="1123141"/>
            <a:ext cx="2529841" cy="1954682"/>
          </a:xfrm>
          <a:prstGeom prst="ellipse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>
            <a:off x="5946393" y="1087421"/>
            <a:ext cx="2529841" cy="1954682"/>
          </a:xfrm>
          <a:prstGeom prst="ellipse">
            <a:avLst/>
          </a:prstGeom>
          <a:noFill/>
          <a:ln>
            <a:solidFill>
              <a:srgbClr val="FE99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23" name="椭圆 22"/>
          <p:cNvSpPr/>
          <p:nvPr/>
        </p:nvSpPr>
        <p:spPr>
          <a:xfrm>
            <a:off x="1423138" y="1713658"/>
            <a:ext cx="276040" cy="291983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椭圆 68"/>
          <p:cNvSpPr/>
          <p:nvPr/>
        </p:nvSpPr>
        <p:spPr>
          <a:xfrm>
            <a:off x="2276516" y="1719371"/>
            <a:ext cx="276040" cy="291983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椭圆 69"/>
          <p:cNvSpPr/>
          <p:nvPr/>
        </p:nvSpPr>
        <p:spPr>
          <a:xfrm>
            <a:off x="1834621" y="2505040"/>
            <a:ext cx="276040" cy="291983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矩形 46"/>
          <p:cNvSpPr/>
          <p:nvPr/>
        </p:nvSpPr>
        <p:spPr>
          <a:xfrm>
            <a:off x="4185951" y="1768390"/>
            <a:ext cx="210547" cy="21563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矩形 71"/>
          <p:cNvSpPr/>
          <p:nvPr/>
        </p:nvSpPr>
        <p:spPr>
          <a:xfrm>
            <a:off x="4960025" y="1773807"/>
            <a:ext cx="210547" cy="21563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矩形 76"/>
          <p:cNvSpPr/>
          <p:nvPr/>
        </p:nvSpPr>
        <p:spPr>
          <a:xfrm>
            <a:off x="4960025" y="2555534"/>
            <a:ext cx="210547" cy="21563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矩形 77"/>
          <p:cNvSpPr/>
          <p:nvPr/>
        </p:nvSpPr>
        <p:spPr>
          <a:xfrm rot="2691145">
            <a:off x="6807391" y="1734645"/>
            <a:ext cx="227009" cy="230832"/>
          </a:xfrm>
          <a:prstGeom prst="rect">
            <a:avLst/>
          </a:prstGeom>
          <a:noFill/>
          <a:ln>
            <a:solidFill>
              <a:srgbClr val="FD6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矩形 78"/>
          <p:cNvSpPr/>
          <p:nvPr/>
        </p:nvSpPr>
        <p:spPr>
          <a:xfrm rot="2691145">
            <a:off x="6980418" y="2260797"/>
            <a:ext cx="227009" cy="230832"/>
          </a:xfrm>
          <a:prstGeom prst="rect">
            <a:avLst/>
          </a:prstGeom>
          <a:noFill/>
          <a:ln>
            <a:solidFill>
              <a:srgbClr val="FD6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矩形 79"/>
          <p:cNvSpPr/>
          <p:nvPr/>
        </p:nvSpPr>
        <p:spPr>
          <a:xfrm rot="2691145">
            <a:off x="7638113" y="1749946"/>
            <a:ext cx="227009" cy="230832"/>
          </a:xfrm>
          <a:prstGeom prst="rect">
            <a:avLst/>
          </a:prstGeom>
          <a:noFill/>
          <a:ln>
            <a:solidFill>
              <a:srgbClr val="FD6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椭圆 84"/>
          <p:cNvSpPr/>
          <p:nvPr/>
        </p:nvSpPr>
        <p:spPr>
          <a:xfrm>
            <a:off x="3838465" y="4032151"/>
            <a:ext cx="367409" cy="36740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矩形 85"/>
          <p:cNvSpPr/>
          <p:nvPr/>
        </p:nvSpPr>
        <p:spPr>
          <a:xfrm>
            <a:off x="4638744" y="4032151"/>
            <a:ext cx="346572" cy="37835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流程图: 决策 86"/>
          <p:cNvSpPr/>
          <p:nvPr/>
        </p:nvSpPr>
        <p:spPr>
          <a:xfrm>
            <a:off x="5384713" y="4006632"/>
            <a:ext cx="426047" cy="413702"/>
          </a:xfrm>
          <a:prstGeom prst="flowChartDecisi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369459" y="3421857"/>
            <a:ext cx="5008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/>
              <a:t>Cluster-guided mining result: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7714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6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6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6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6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6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6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6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6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"/>
                            </p:stCondLst>
                            <p:childTnLst>
                              <p:par>
                                <p:cTn id="24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6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6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6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6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6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6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6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6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"/>
                            </p:stCondLst>
                            <p:childTnLst>
                              <p:par>
                                <p:cTn id="43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3" grpId="2" animBg="1"/>
      <p:bldP spid="69" grpId="0" animBg="1"/>
      <p:bldP spid="69" grpId="1" animBg="1"/>
      <p:bldP spid="69" grpId="2" animBg="1"/>
      <p:bldP spid="70" grpId="0" animBg="1"/>
      <p:bldP spid="70" grpId="1" animBg="1"/>
      <p:bldP spid="70" grpId="2" animBg="1"/>
      <p:bldP spid="47" grpId="0" animBg="1"/>
      <p:bldP spid="47" grpId="1" animBg="1"/>
      <p:bldP spid="47" grpId="2" animBg="1"/>
      <p:bldP spid="72" grpId="0" animBg="1"/>
      <p:bldP spid="72" grpId="1" animBg="1"/>
      <p:bldP spid="72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  <p:bldP spid="80" grpId="0" animBg="1"/>
      <p:bldP spid="80" grpId="1" animBg="1"/>
      <p:bldP spid="80" grpId="2" animBg="1"/>
      <p:bldP spid="85" grpId="0" animBg="1"/>
      <p:bldP spid="86" grpId="0" animBg="1"/>
      <p:bldP spid="87" grpId="0" animBg="1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Interleaving optimization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Focal extraction: cluster-guided graph mining</a:t>
            </a:r>
          </a:p>
          <a:p>
            <a:pPr lvl="1"/>
            <a:r>
              <a:rPr lang="en-US" altLang="zh-CN" dirty="0" smtClean="0">
                <a:solidFill>
                  <a:schemeClr val="bg1">
                    <a:lumMod val="85000"/>
                  </a:schemeClr>
                </a:solidFill>
              </a:rPr>
              <a:t>Fix clustering, optimize focal points</a:t>
            </a:r>
          </a:p>
          <a:p>
            <a:pPr lvl="1"/>
            <a:endParaRPr lang="en-US" altLang="zh-CN" dirty="0"/>
          </a:p>
          <a:p>
            <a:r>
              <a:rPr lang="en-US" altLang="zh-CN" dirty="0" smtClean="0"/>
              <a:t>Scene clustering: focal-induced scene clustering</a:t>
            </a:r>
          </a:p>
          <a:p>
            <a:pPr lvl="1"/>
            <a:r>
              <a:rPr lang="en-US" altLang="zh-CN" dirty="0" smtClean="0"/>
              <a:t>Fix </a:t>
            </a:r>
            <a:r>
              <a:rPr lang="en-US" altLang="zh-CN" dirty="0" err="1" smtClean="0"/>
              <a:t>focals</a:t>
            </a:r>
            <a:r>
              <a:rPr lang="en-US" altLang="zh-CN" dirty="0" smtClean="0"/>
              <a:t>, optimize clustering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22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表格 14"/>
          <p:cNvGraphicFramePr>
            <a:graphicFrameLocks noGrp="1"/>
          </p:cNvGraphicFramePr>
          <p:nvPr>
            <p:extLst/>
          </p:nvPr>
        </p:nvGraphicFramePr>
        <p:xfrm>
          <a:off x="943163" y="1738742"/>
          <a:ext cx="6988544" cy="31103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8399"/>
                <a:gridCol w="1064029"/>
                <a:gridCol w="1064029"/>
                <a:gridCol w="1064029"/>
                <a:gridCol w="1064029"/>
                <a:gridCol w="1064029"/>
              </a:tblGrid>
              <a:tr h="64637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32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32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32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Scene clustering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Representation: Bag-of-Word </a:t>
            </a:r>
            <a:r>
              <a:rPr lang="en-US" altLang="zh-CN" dirty="0"/>
              <a:t>(</a:t>
            </a:r>
            <a:r>
              <a:rPr lang="en-US" altLang="zh-CN" dirty="0" err="1"/>
              <a:t>BoW</a:t>
            </a:r>
            <a:r>
              <a:rPr lang="en-US" altLang="zh-CN" dirty="0"/>
              <a:t>) </a:t>
            </a:r>
            <a:r>
              <a:rPr lang="en-US" altLang="zh-CN" dirty="0" smtClean="0"/>
              <a:t>feature</a:t>
            </a:r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4033589" y="1848200"/>
            <a:ext cx="367409" cy="36740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121822" y="1860870"/>
            <a:ext cx="314409" cy="3144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决策 5"/>
          <p:cNvSpPr/>
          <p:nvPr/>
        </p:nvSpPr>
        <p:spPr>
          <a:xfrm>
            <a:off x="6111753" y="1806010"/>
            <a:ext cx="427847" cy="424130"/>
          </a:xfrm>
          <a:prstGeom prst="flowChartDecisi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>
            <a:off x="2909559" y="1839234"/>
            <a:ext cx="414909" cy="357679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五角星 7"/>
          <p:cNvSpPr/>
          <p:nvPr/>
        </p:nvSpPr>
        <p:spPr>
          <a:xfrm>
            <a:off x="7220368" y="1813847"/>
            <a:ext cx="436116" cy="436116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549729" y="2510956"/>
            <a:ext cx="617943" cy="617027"/>
            <a:chOff x="1049282" y="1337808"/>
            <a:chExt cx="747711" cy="746603"/>
          </a:xfrm>
        </p:grpSpPr>
        <p:sp>
          <p:nvSpPr>
            <p:cNvPr id="10" name="圆角矩形 9"/>
            <p:cNvSpPr/>
            <p:nvPr/>
          </p:nvSpPr>
          <p:spPr>
            <a:xfrm>
              <a:off x="1049282" y="1337808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1161026" y="1429453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423137" y="1720328"/>
              <a:ext cx="276040" cy="27604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43163" y="2508541"/>
                <a:ext cx="16196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3200" b="0" i="1" smtClean="0">
                          <a:latin typeface="Cambria Math"/>
                        </a:rPr>
                        <m:t>(         )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63" y="2508541"/>
                <a:ext cx="1619636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964661" y="2508540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661" y="2508540"/>
                <a:ext cx="505267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864381" y="2510956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4381" y="2510956"/>
                <a:ext cx="505267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997799" y="2496645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799" y="2496645"/>
                <a:ext cx="505267" cy="58477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077369" y="2508539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369" y="2508539"/>
                <a:ext cx="505267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185792" y="2527081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5792" y="2527081"/>
                <a:ext cx="505267" cy="58477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组合 20"/>
          <p:cNvGrpSpPr/>
          <p:nvPr/>
        </p:nvGrpSpPr>
        <p:grpSpPr>
          <a:xfrm>
            <a:off x="1549728" y="3314621"/>
            <a:ext cx="617943" cy="617027"/>
            <a:chOff x="3777250" y="1282489"/>
            <a:chExt cx="747711" cy="746603"/>
          </a:xfrm>
        </p:grpSpPr>
        <p:sp>
          <p:nvSpPr>
            <p:cNvPr id="22" name="圆角矩形 21"/>
            <p:cNvSpPr/>
            <p:nvPr/>
          </p:nvSpPr>
          <p:spPr>
            <a:xfrm>
              <a:off x="3777250" y="1282489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>
              <a:off x="3839379" y="1332862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4181753" y="1706300"/>
              <a:ext cx="214745" cy="21474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43163" y="3305152"/>
                <a:ext cx="16196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3200" b="0" i="1" smtClean="0">
                          <a:latin typeface="Cambria Math"/>
                        </a:rPr>
                        <m:t>(         )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63" y="3305152"/>
                <a:ext cx="1619642" cy="58477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964667" y="3305151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667" y="3305151"/>
                <a:ext cx="505267" cy="58477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864387" y="3307567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4387" y="3307567"/>
                <a:ext cx="505267" cy="58477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997805" y="3293256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805" y="3293256"/>
                <a:ext cx="505267" cy="584775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077375" y="3305150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375" y="3305150"/>
                <a:ext cx="505267" cy="584775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7185798" y="3323692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5798" y="3323692"/>
                <a:ext cx="505267" cy="584775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组合 30"/>
          <p:cNvGrpSpPr/>
          <p:nvPr/>
        </p:nvGrpSpPr>
        <p:grpSpPr>
          <a:xfrm>
            <a:off x="1549727" y="4142194"/>
            <a:ext cx="617943" cy="617027"/>
            <a:chOff x="4556048" y="2075427"/>
            <a:chExt cx="747711" cy="746603"/>
          </a:xfrm>
        </p:grpSpPr>
        <p:sp>
          <p:nvSpPr>
            <p:cNvPr id="32" name="圆角矩形 31"/>
            <p:cNvSpPr/>
            <p:nvPr/>
          </p:nvSpPr>
          <p:spPr>
            <a:xfrm>
              <a:off x="4556048" y="2075427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4955827" y="2513265"/>
              <a:ext cx="214745" cy="21474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五角星 33"/>
            <p:cNvSpPr/>
            <p:nvPr/>
          </p:nvSpPr>
          <p:spPr>
            <a:xfrm>
              <a:off x="4646150" y="2142013"/>
              <a:ext cx="297873" cy="297873"/>
            </a:xfrm>
            <a:prstGeom prst="star5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943163" y="4150252"/>
                <a:ext cx="16196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3200" b="0" i="1" smtClean="0">
                          <a:latin typeface="Cambria Math"/>
                        </a:rPr>
                        <m:t>(         )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63" y="4150252"/>
                <a:ext cx="1619648" cy="584775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3964673" y="4150251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673" y="4150251"/>
                <a:ext cx="505267" cy="584775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2864393" y="4152667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4393" y="4152667"/>
                <a:ext cx="505267" cy="584775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4997811" y="4138356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811" y="4138356"/>
                <a:ext cx="505267" cy="584775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077381" y="4150250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7381" y="4150250"/>
                <a:ext cx="505267" cy="584775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185804" y="4168792"/>
                <a:ext cx="50526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5804" y="4168792"/>
                <a:ext cx="505267" cy="584775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灯片编号占位符 40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95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表格 14"/>
          <p:cNvGraphicFramePr>
            <a:graphicFrameLocks noGrp="1"/>
          </p:cNvGraphicFramePr>
          <p:nvPr>
            <p:extLst/>
          </p:nvPr>
        </p:nvGraphicFramePr>
        <p:xfrm>
          <a:off x="943163" y="1738742"/>
          <a:ext cx="6988544" cy="31103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8399"/>
                <a:gridCol w="1064029"/>
                <a:gridCol w="1064029"/>
                <a:gridCol w="1064029"/>
                <a:gridCol w="1064029"/>
                <a:gridCol w="1064029"/>
              </a:tblGrid>
              <a:tr h="64637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32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32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32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Scene clustering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Subspace clustering [Wang et al. 2011]</a:t>
            </a:r>
          </a:p>
        </p:txBody>
      </p:sp>
      <p:sp>
        <p:nvSpPr>
          <p:cNvPr id="4" name="椭圆 3"/>
          <p:cNvSpPr/>
          <p:nvPr/>
        </p:nvSpPr>
        <p:spPr>
          <a:xfrm>
            <a:off x="4033589" y="1848200"/>
            <a:ext cx="367409" cy="36740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121822" y="1860870"/>
            <a:ext cx="314409" cy="3144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决策 5"/>
          <p:cNvSpPr/>
          <p:nvPr/>
        </p:nvSpPr>
        <p:spPr>
          <a:xfrm>
            <a:off x="6111753" y="1806010"/>
            <a:ext cx="427847" cy="424130"/>
          </a:xfrm>
          <a:prstGeom prst="flowChartDecisi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>
            <a:off x="2909559" y="1839234"/>
            <a:ext cx="414909" cy="357679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五角星 7"/>
          <p:cNvSpPr/>
          <p:nvPr/>
        </p:nvSpPr>
        <p:spPr>
          <a:xfrm>
            <a:off x="7220368" y="1813847"/>
            <a:ext cx="436116" cy="436116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549729" y="2510956"/>
            <a:ext cx="617943" cy="617027"/>
            <a:chOff x="1049282" y="1337808"/>
            <a:chExt cx="747711" cy="746603"/>
          </a:xfrm>
        </p:grpSpPr>
        <p:sp>
          <p:nvSpPr>
            <p:cNvPr id="10" name="圆角矩形 9"/>
            <p:cNvSpPr/>
            <p:nvPr/>
          </p:nvSpPr>
          <p:spPr>
            <a:xfrm>
              <a:off x="1049282" y="1337808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1161026" y="1429453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423137" y="1720328"/>
              <a:ext cx="276040" cy="27604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43163" y="2508541"/>
                <a:ext cx="16196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3200" b="0" i="1" smtClean="0">
                          <a:latin typeface="Cambria Math"/>
                        </a:rPr>
                        <m:t>(         )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63" y="2508541"/>
                <a:ext cx="1619636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组合 20"/>
          <p:cNvGrpSpPr/>
          <p:nvPr/>
        </p:nvGrpSpPr>
        <p:grpSpPr>
          <a:xfrm>
            <a:off x="1549728" y="3314621"/>
            <a:ext cx="617943" cy="617027"/>
            <a:chOff x="3777250" y="1282489"/>
            <a:chExt cx="747711" cy="746603"/>
          </a:xfrm>
        </p:grpSpPr>
        <p:sp>
          <p:nvSpPr>
            <p:cNvPr id="22" name="圆角矩形 21"/>
            <p:cNvSpPr/>
            <p:nvPr/>
          </p:nvSpPr>
          <p:spPr>
            <a:xfrm>
              <a:off x="3777250" y="1282489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>
              <a:off x="3839379" y="1332862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4181753" y="1706300"/>
              <a:ext cx="214745" cy="21474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43163" y="3305152"/>
                <a:ext cx="16196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3200" b="0" i="1" smtClean="0">
                          <a:latin typeface="Cambria Math"/>
                        </a:rPr>
                        <m:t>(         )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63" y="3305152"/>
                <a:ext cx="1619642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组合 30"/>
          <p:cNvGrpSpPr/>
          <p:nvPr/>
        </p:nvGrpSpPr>
        <p:grpSpPr>
          <a:xfrm>
            <a:off x="1549727" y="4142194"/>
            <a:ext cx="617943" cy="617027"/>
            <a:chOff x="4556048" y="2075427"/>
            <a:chExt cx="747711" cy="746603"/>
          </a:xfrm>
        </p:grpSpPr>
        <p:sp>
          <p:nvSpPr>
            <p:cNvPr id="32" name="圆角矩形 31"/>
            <p:cNvSpPr/>
            <p:nvPr/>
          </p:nvSpPr>
          <p:spPr>
            <a:xfrm>
              <a:off x="4556048" y="2075427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4955827" y="2513265"/>
              <a:ext cx="214745" cy="21474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五角星 33"/>
            <p:cNvSpPr/>
            <p:nvPr/>
          </p:nvSpPr>
          <p:spPr>
            <a:xfrm>
              <a:off x="4646150" y="2142013"/>
              <a:ext cx="297873" cy="297873"/>
            </a:xfrm>
            <a:prstGeom prst="star5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943163" y="4150252"/>
                <a:ext cx="16196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3200" b="0" i="1" smtClean="0">
                          <a:latin typeface="Cambria Math"/>
                        </a:rPr>
                        <m:t>(         )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63" y="4150252"/>
                <a:ext cx="1619648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圆角矩形 26"/>
          <p:cNvSpPr/>
          <p:nvPr/>
        </p:nvSpPr>
        <p:spPr>
          <a:xfrm>
            <a:off x="852854" y="2435485"/>
            <a:ext cx="1709946" cy="1526459"/>
          </a:xfrm>
          <a:prstGeom prst="roundRect">
            <a:avLst>
              <a:gd name="adj" fmla="val 17706"/>
            </a:avLst>
          </a:prstGeom>
          <a:noFill/>
          <a:ln w="38100">
            <a:solidFill>
              <a:srgbClr val="FD6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855194" y="4079823"/>
            <a:ext cx="1707605" cy="746603"/>
          </a:xfrm>
          <a:prstGeom prst="roundRect">
            <a:avLst>
              <a:gd name="adj" fmla="val 17706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2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表格 14"/>
          <p:cNvGraphicFramePr>
            <a:graphicFrameLocks noGrp="1"/>
          </p:cNvGraphicFramePr>
          <p:nvPr>
            <p:extLst/>
          </p:nvPr>
        </p:nvGraphicFramePr>
        <p:xfrm>
          <a:off x="943163" y="1738742"/>
          <a:ext cx="6988544" cy="31103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8399"/>
                <a:gridCol w="1064029"/>
                <a:gridCol w="1064029"/>
                <a:gridCol w="1064029"/>
                <a:gridCol w="1064029"/>
                <a:gridCol w="1064029"/>
              </a:tblGrid>
              <a:tr h="64637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32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32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32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Scene clustering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Indicator feature: not very informative</a:t>
            </a:r>
            <a:endParaRPr lang="zh-CN" altLang="en-US" dirty="0" smtClean="0"/>
          </a:p>
          <a:p>
            <a:endParaRPr lang="en-US" altLang="zh-CN" dirty="0"/>
          </a:p>
        </p:txBody>
      </p:sp>
      <p:sp>
        <p:nvSpPr>
          <p:cNvPr id="4" name="椭圆 3"/>
          <p:cNvSpPr/>
          <p:nvPr/>
        </p:nvSpPr>
        <p:spPr>
          <a:xfrm>
            <a:off x="4033589" y="1848200"/>
            <a:ext cx="367409" cy="36740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121822" y="1860870"/>
            <a:ext cx="314409" cy="3144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决策 5"/>
          <p:cNvSpPr/>
          <p:nvPr/>
        </p:nvSpPr>
        <p:spPr>
          <a:xfrm>
            <a:off x="6111753" y="1806010"/>
            <a:ext cx="427847" cy="424130"/>
          </a:xfrm>
          <a:prstGeom prst="flowChartDecisi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>
            <a:off x="2909559" y="1839234"/>
            <a:ext cx="414909" cy="357679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五角星 7"/>
          <p:cNvSpPr/>
          <p:nvPr/>
        </p:nvSpPr>
        <p:spPr>
          <a:xfrm>
            <a:off x="7220368" y="1813847"/>
            <a:ext cx="436116" cy="436116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549729" y="2510956"/>
            <a:ext cx="617943" cy="617027"/>
            <a:chOff x="1049282" y="1337808"/>
            <a:chExt cx="747711" cy="746603"/>
          </a:xfrm>
        </p:grpSpPr>
        <p:sp>
          <p:nvSpPr>
            <p:cNvPr id="10" name="圆角矩形 9"/>
            <p:cNvSpPr/>
            <p:nvPr/>
          </p:nvSpPr>
          <p:spPr>
            <a:xfrm>
              <a:off x="1049282" y="1337808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1161026" y="1429453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423137" y="1720328"/>
              <a:ext cx="276040" cy="27604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43163" y="2508541"/>
                <a:ext cx="16196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3200" b="0" i="1" smtClean="0">
                          <a:latin typeface="Cambria Math"/>
                        </a:rPr>
                        <m:t>(         )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63" y="2508541"/>
                <a:ext cx="1619636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组合 20"/>
          <p:cNvGrpSpPr/>
          <p:nvPr/>
        </p:nvGrpSpPr>
        <p:grpSpPr>
          <a:xfrm>
            <a:off x="1549728" y="3314621"/>
            <a:ext cx="617943" cy="617027"/>
            <a:chOff x="3777250" y="1282489"/>
            <a:chExt cx="747711" cy="746603"/>
          </a:xfrm>
        </p:grpSpPr>
        <p:sp>
          <p:nvSpPr>
            <p:cNvPr id="22" name="圆角矩形 21"/>
            <p:cNvSpPr/>
            <p:nvPr/>
          </p:nvSpPr>
          <p:spPr>
            <a:xfrm>
              <a:off x="3777250" y="1282489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>
              <a:off x="3839379" y="1332862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4181753" y="1706300"/>
              <a:ext cx="214745" cy="21474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43163" y="3305152"/>
                <a:ext cx="16196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3200" b="0" i="1" smtClean="0">
                          <a:latin typeface="Cambria Math"/>
                        </a:rPr>
                        <m:t>(         )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63" y="3305152"/>
                <a:ext cx="1619642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组合 30"/>
          <p:cNvGrpSpPr/>
          <p:nvPr/>
        </p:nvGrpSpPr>
        <p:grpSpPr>
          <a:xfrm>
            <a:off x="1549727" y="4142194"/>
            <a:ext cx="617943" cy="617027"/>
            <a:chOff x="4556048" y="2075427"/>
            <a:chExt cx="747711" cy="746603"/>
          </a:xfrm>
        </p:grpSpPr>
        <p:sp>
          <p:nvSpPr>
            <p:cNvPr id="32" name="圆角矩形 31"/>
            <p:cNvSpPr/>
            <p:nvPr/>
          </p:nvSpPr>
          <p:spPr>
            <a:xfrm>
              <a:off x="4556048" y="2075427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4955827" y="2513265"/>
              <a:ext cx="214745" cy="21474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五角星 33"/>
            <p:cNvSpPr/>
            <p:nvPr/>
          </p:nvSpPr>
          <p:spPr>
            <a:xfrm>
              <a:off x="4646150" y="2142013"/>
              <a:ext cx="297873" cy="297873"/>
            </a:xfrm>
            <a:prstGeom prst="star5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943163" y="4150252"/>
                <a:ext cx="16196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3200" b="0" i="1" smtClean="0">
                          <a:latin typeface="Cambria Math"/>
                        </a:rPr>
                        <m:t>(         )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63" y="4150252"/>
                <a:ext cx="1619648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圆角矩形 26"/>
          <p:cNvSpPr/>
          <p:nvPr/>
        </p:nvSpPr>
        <p:spPr>
          <a:xfrm>
            <a:off x="852854" y="2435485"/>
            <a:ext cx="1709946" cy="1526459"/>
          </a:xfrm>
          <a:prstGeom prst="roundRect">
            <a:avLst>
              <a:gd name="adj" fmla="val 17706"/>
            </a:avLst>
          </a:prstGeom>
          <a:noFill/>
          <a:ln w="38100">
            <a:solidFill>
              <a:srgbClr val="FD6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圆角矩形 27"/>
          <p:cNvSpPr/>
          <p:nvPr/>
        </p:nvSpPr>
        <p:spPr>
          <a:xfrm>
            <a:off x="855194" y="4079823"/>
            <a:ext cx="1707605" cy="746603"/>
          </a:xfrm>
          <a:prstGeom prst="roundRect">
            <a:avLst>
              <a:gd name="adj" fmla="val 17706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41179" y="2938718"/>
            <a:ext cx="986303" cy="769441"/>
          </a:xfrm>
          <a:prstGeom prst="rect">
            <a:avLst/>
          </a:prstGeom>
          <a:solidFill>
            <a:schemeClr val="bg1"/>
          </a:solidFill>
          <a:ln>
            <a:solidFill>
              <a:srgbClr val="EC3A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 smtClean="0">
                <a:solidFill>
                  <a:srgbClr val="FD6535"/>
                </a:solidFill>
              </a:rPr>
              <a:t>Really similar?</a:t>
            </a:r>
            <a:endParaRPr lang="zh-CN" altLang="en-US" sz="2200" dirty="0">
              <a:solidFill>
                <a:srgbClr val="FD6535"/>
              </a:solidFill>
              <a:latin typeface="Mistral" pitchFamily="66" charset="0"/>
            </a:endParaRP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44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6475" y="2129397"/>
            <a:ext cx="4967654" cy="1198338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4922868" y="2218944"/>
            <a:ext cx="2323049" cy="798519"/>
          </a:xfrm>
          <a:prstGeom prst="roundRect">
            <a:avLst>
              <a:gd name="adj" fmla="val 11480"/>
            </a:avLst>
          </a:prstGeom>
          <a:solidFill>
            <a:srgbClr val="7097D3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168783" y="2834291"/>
            <a:ext cx="883908" cy="40011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3C4E80"/>
                </a:solidFill>
              </a:rPr>
              <a:t>FCGK</a:t>
            </a:r>
            <a:endParaRPr lang="zh-CN" altLang="en-US" sz="2000" dirty="0">
              <a:solidFill>
                <a:srgbClr val="3C4E80"/>
              </a:solidFill>
            </a:endParaRPr>
          </a:p>
        </p:txBody>
      </p:sp>
      <p:cxnSp>
        <p:nvCxnSpPr>
          <p:cNvPr id="7" name="直接连接符 6"/>
          <p:cNvCxnSpPr>
            <a:stCxn id="5" idx="2"/>
            <a:endCxn id="21" idx="0"/>
          </p:cNvCxnSpPr>
          <p:nvPr/>
        </p:nvCxnSpPr>
        <p:spPr>
          <a:xfrm flipH="1">
            <a:off x="4449470" y="3017463"/>
            <a:ext cx="1634923" cy="492143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Per-cluster compactness defined by </a:t>
            </a:r>
            <a:r>
              <a:rPr lang="en-US" b="1" i="1" dirty="0" smtClean="0">
                <a:solidFill>
                  <a:srgbClr val="034AD7"/>
                </a:solidFill>
              </a:rPr>
              <a:t>focal-centric graph kernel</a:t>
            </a:r>
            <a:r>
              <a:rPr lang="en-US" dirty="0" smtClean="0"/>
              <a:t> (FCGK):</a:t>
            </a:r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Focal-induced scene clustering</a:t>
            </a:r>
            <a:endParaRPr 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594" y="3515610"/>
            <a:ext cx="3558444" cy="731715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3816134" y="3582302"/>
            <a:ext cx="485386" cy="365644"/>
          </a:xfrm>
          <a:prstGeom prst="roundRect">
            <a:avLst/>
          </a:prstGeom>
          <a:solidFill>
            <a:srgbClr val="FD6535">
              <a:alpha val="20000"/>
            </a:srgbClr>
          </a:solidFill>
          <a:ln>
            <a:solidFill>
              <a:srgbClr val="FD6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2614594" y="3509606"/>
            <a:ext cx="3669752" cy="8618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3839329" y="4016286"/>
            <a:ext cx="1622161" cy="400110"/>
          </a:xfrm>
          <a:prstGeom prst="rect">
            <a:avLst/>
          </a:prstGeom>
          <a:solidFill>
            <a:schemeClr val="bg1"/>
          </a:solidFill>
          <a:ln>
            <a:solidFill>
              <a:srgbClr val="EC3A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EC3A02"/>
                </a:solidFill>
              </a:rPr>
              <a:t>Scaling factor</a:t>
            </a:r>
            <a:endParaRPr lang="zh-CN" altLang="en-US" sz="2000" dirty="0">
              <a:solidFill>
                <a:srgbClr val="EC3A02"/>
              </a:solidFill>
              <a:latin typeface="Mistral" pitchFamily="66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321543" y="3582301"/>
            <a:ext cx="1858170" cy="359771"/>
          </a:xfrm>
          <a:prstGeom prst="roundRect">
            <a:avLst/>
          </a:prstGeom>
          <a:solidFill>
            <a:srgbClr val="4A6717">
              <a:alpha val="14902"/>
            </a:srgb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807232" y="3893175"/>
            <a:ext cx="187506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chemeClr val="accent5">
                    <a:lumMod val="75000"/>
                  </a:schemeClr>
                </a:solidFill>
              </a:rPr>
              <a:t>Root walk kernel</a:t>
            </a:r>
          </a:p>
          <a:p>
            <a:pPr algn="ctr"/>
            <a:r>
              <a:rPr lang="en-US" altLang="zh-CN" dirty="0" smtClean="0">
                <a:solidFill>
                  <a:schemeClr val="accent5">
                    <a:lumMod val="75000"/>
                  </a:schemeClr>
                </a:solidFill>
              </a:rPr>
              <a:t>[Fisher et al. 2011]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79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9" grpId="0" animBg="1"/>
      <p:bldP spid="21" grpId="0" animBg="1"/>
      <p:bldP spid="20" grpId="0" animBg="1"/>
      <p:bldP spid="15" grpId="0" animBg="1"/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表格 14"/>
          <p:cNvGraphicFramePr>
            <a:graphicFrameLocks noGrp="1"/>
          </p:cNvGraphicFramePr>
          <p:nvPr>
            <p:extLst/>
          </p:nvPr>
        </p:nvGraphicFramePr>
        <p:xfrm>
          <a:off x="943163" y="1738742"/>
          <a:ext cx="6988544" cy="31103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8399"/>
                <a:gridCol w="1064029"/>
                <a:gridCol w="1064029"/>
                <a:gridCol w="1064029"/>
                <a:gridCol w="1064029"/>
                <a:gridCol w="1064029"/>
              </a:tblGrid>
              <a:tr h="64637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32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32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324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Focal-induced scene clustering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0537" y="1039845"/>
            <a:ext cx="8229600" cy="3627120"/>
          </a:xfrm>
        </p:spPr>
        <p:txBody>
          <a:bodyPr/>
          <a:lstStyle/>
          <a:p>
            <a:r>
              <a:rPr lang="en-US" altLang="zh-CN" dirty="0"/>
              <a:t>R</a:t>
            </a:r>
            <a:r>
              <a:rPr lang="en-US" altLang="zh-CN" dirty="0" smtClean="0"/>
              <a:t>e</a:t>
            </a:r>
            <a:r>
              <a:rPr lang="en-US" altLang="zh-CN" dirty="0"/>
              <a:t>weight Bag-of-Word feature</a:t>
            </a:r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4033589" y="1848200"/>
            <a:ext cx="367409" cy="36740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121822" y="1860870"/>
            <a:ext cx="314409" cy="3144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决策 5"/>
          <p:cNvSpPr/>
          <p:nvPr/>
        </p:nvSpPr>
        <p:spPr>
          <a:xfrm>
            <a:off x="6111753" y="1806010"/>
            <a:ext cx="427847" cy="424130"/>
          </a:xfrm>
          <a:prstGeom prst="flowChartDecisi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>
            <a:off x="2909559" y="1839234"/>
            <a:ext cx="414909" cy="357679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五角星 7"/>
          <p:cNvSpPr/>
          <p:nvPr/>
        </p:nvSpPr>
        <p:spPr>
          <a:xfrm>
            <a:off x="7220368" y="1813847"/>
            <a:ext cx="436116" cy="436116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549729" y="2510956"/>
            <a:ext cx="617943" cy="617027"/>
            <a:chOff x="1049282" y="1337808"/>
            <a:chExt cx="747711" cy="746603"/>
          </a:xfrm>
        </p:grpSpPr>
        <p:sp>
          <p:nvSpPr>
            <p:cNvPr id="10" name="圆角矩形 9"/>
            <p:cNvSpPr/>
            <p:nvPr/>
          </p:nvSpPr>
          <p:spPr>
            <a:xfrm>
              <a:off x="1049282" y="1337808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1161026" y="1429453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423137" y="1720328"/>
              <a:ext cx="276040" cy="27604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43163" y="2508541"/>
                <a:ext cx="16196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3200" b="0" i="1" smtClean="0">
                          <a:latin typeface="Cambria Math"/>
                        </a:rPr>
                        <m:t>(         )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63" y="2508541"/>
                <a:ext cx="1619636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组合 20"/>
          <p:cNvGrpSpPr/>
          <p:nvPr/>
        </p:nvGrpSpPr>
        <p:grpSpPr>
          <a:xfrm>
            <a:off x="1549728" y="3314621"/>
            <a:ext cx="617943" cy="617027"/>
            <a:chOff x="3777250" y="1282489"/>
            <a:chExt cx="747711" cy="746603"/>
          </a:xfrm>
        </p:grpSpPr>
        <p:sp>
          <p:nvSpPr>
            <p:cNvPr id="22" name="圆角矩形 21"/>
            <p:cNvSpPr/>
            <p:nvPr/>
          </p:nvSpPr>
          <p:spPr>
            <a:xfrm>
              <a:off x="3777250" y="1282489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>
              <a:off x="3839379" y="1332862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4181753" y="1706300"/>
              <a:ext cx="214745" cy="21474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43163" y="3305152"/>
                <a:ext cx="16196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3200" b="0" i="1" smtClean="0">
                          <a:latin typeface="Cambria Math"/>
                        </a:rPr>
                        <m:t>(         )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63" y="3305152"/>
                <a:ext cx="1619642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组合 30"/>
          <p:cNvGrpSpPr/>
          <p:nvPr/>
        </p:nvGrpSpPr>
        <p:grpSpPr>
          <a:xfrm>
            <a:off x="1549727" y="4142194"/>
            <a:ext cx="617943" cy="617027"/>
            <a:chOff x="4556048" y="2075427"/>
            <a:chExt cx="747711" cy="746603"/>
          </a:xfrm>
        </p:grpSpPr>
        <p:sp>
          <p:nvSpPr>
            <p:cNvPr id="32" name="圆角矩形 31"/>
            <p:cNvSpPr/>
            <p:nvPr/>
          </p:nvSpPr>
          <p:spPr>
            <a:xfrm>
              <a:off x="4556048" y="2075427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4955827" y="2513265"/>
              <a:ext cx="214745" cy="21474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五角星 33"/>
            <p:cNvSpPr/>
            <p:nvPr/>
          </p:nvSpPr>
          <p:spPr>
            <a:xfrm>
              <a:off x="4646150" y="2142013"/>
              <a:ext cx="297873" cy="297873"/>
            </a:xfrm>
            <a:prstGeom prst="star5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943163" y="4150252"/>
                <a:ext cx="16196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3200" b="0" i="1" smtClean="0">
                          <a:latin typeface="Cambria Math"/>
                        </a:rPr>
                        <m:t>(         )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63" y="4150252"/>
                <a:ext cx="1619648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圆角矩形 25"/>
          <p:cNvSpPr/>
          <p:nvPr/>
        </p:nvSpPr>
        <p:spPr>
          <a:xfrm>
            <a:off x="852854" y="2435485"/>
            <a:ext cx="1709946" cy="1526459"/>
          </a:xfrm>
          <a:prstGeom prst="roundRect">
            <a:avLst>
              <a:gd name="adj" fmla="val 17706"/>
            </a:avLst>
          </a:prstGeom>
          <a:noFill/>
          <a:ln w="38100">
            <a:solidFill>
              <a:srgbClr val="FD6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855194" y="4079823"/>
            <a:ext cx="1707605" cy="746603"/>
          </a:xfrm>
          <a:prstGeom prst="roundRect">
            <a:avLst>
              <a:gd name="adj" fmla="val 17706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2598456" y="2379793"/>
            <a:ext cx="1069848" cy="82832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矩形 27"/>
          <p:cNvSpPr/>
          <p:nvPr/>
        </p:nvSpPr>
        <p:spPr>
          <a:xfrm>
            <a:off x="2595597" y="3201159"/>
            <a:ext cx="1069848" cy="82832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矩形 28"/>
          <p:cNvSpPr/>
          <p:nvPr/>
        </p:nvSpPr>
        <p:spPr>
          <a:xfrm>
            <a:off x="6869423" y="4023311"/>
            <a:ext cx="1069848" cy="8283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矩形 29"/>
          <p:cNvSpPr/>
          <p:nvPr/>
        </p:nvSpPr>
        <p:spPr>
          <a:xfrm>
            <a:off x="45952" y="3016994"/>
            <a:ext cx="1250108" cy="369332"/>
          </a:xfrm>
          <a:prstGeom prst="rect">
            <a:avLst/>
          </a:prstGeom>
          <a:solidFill>
            <a:schemeClr val="bg1"/>
          </a:solidFill>
          <a:ln>
            <a:solidFill>
              <a:srgbClr val="EC3A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D6535"/>
                </a:solidFill>
              </a:rPr>
              <a:t>Comp.: 0.2</a:t>
            </a:r>
            <a:endParaRPr lang="zh-CN" altLang="en-US" dirty="0">
              <a:solidFill>
                <a:srgbClr val="FD6535"/>
              </a:solidFill>
              <a:latin typeface="Mistral" pitchFamily="66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97668" y="4666965"/>
            <a:ext cx="121878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0B0F0"/>
                </a:solidFill>
              </a:rPr>
              <a:t>Comp.: 1.0</a:t>
            </a:r>
            <a:endParaRPr lang="zh-CN" altLang="en-US" dirty="0">
              <a:solidFill>
                <a:srgbClr val="00B0F0"/>
              </a:solidFill>
              <a:latin typeface="Mistral" pitchFamily="66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4277" y="1765967"/>
            <a:ext cx="2123393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FF0000"/>
                </a:solidFill>
              </a:rPr>
              <a:t>Overall Comp.: 1.2</a:t>
            </a:r>
            <a:endParaRPr lang="zh-CN" altLang="en-US" sz="2000" dirty="0">
              <a:solidFill>
                <a:srgbClr val="FF0000"/>
              </a:solidFill>
              <a:latin typeface="Mistral" pitchFamily="66" charset="0"/>
            </a:endParaRPr>
          </a:p>
        </p:txBody>
      </p:sp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8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0"/>
                            </p:stCondLst>
                            <p:childTnLst>
                              <p:par>
                                <p:cTn id="30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6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 key to organization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415" y="1051560"/>
            <a:ext cx="8711518" cy="965926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sz="3200" dirty="0"/>
              <a:t>Grouping &amp; relating similar contents</a:t>
            </a:r>
            <a:endParaRPr lang="en-US" altLang="zh-CN" sz="3200" dirty="0" smtClean="0"/>
          </a:p>
          <a:p>
            <a:pPr lvl="1"/>
            <a:r>
              <a:rPr lang="en-US" altLang="zh-CN" sz="2800" dirty="0" smtClean="0"/>
              <a:t>How to compare </a:t>
            </a:r>
            <a:r>
              <a:rPr lang="en-US" altLang="zh-CN" sz="2800" b="1" i="1" dirty="0">
                <a:solidFill>
                  <a:srgbClr val="034AD7"/>
                </a:solidFill>
              </a:rPr>
              <a:t>complex things</a:t>
            </a:r>
            <a:r>
              <a:rPr lang="en-US" altLang="zh-CN" sz="2800" dirty="0" smtClean="0"/>
              <a:t>?</a:t>
            </a:r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5" name="矩形 14"/>
          <p:cNvSpPr/>
          <p:nvPr/>
        </p:nvSpPr>
        <p:spPr>
          <a:xfrm>
            <a:off x="1236488" y="2135133"/>
            <a:ext cx="4177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i="1" dirty="0" smtClean="0"/>
              <a:t>For </a:t>
            </a:r>
            <a:r>
              <a:rPr lang="en-US" altLang="zh-CN" sz="2400" b="1" i="1" dirty="0" smtClean="0"/>
              <a:t>heterogeneous</a:t>
            </a:r>
            <a:r>
              <a:rPr lang="en-US" altLang="zh-CN" sz="2400" i="1" dirty="0" smtClean="0"/>
              <a:t> 3D shapes …</a:t>
            </a:r>
            <a:endParaRPr lang="zh-CN" altLang="en-US" sz="2400" i="1" dirty="0"/>
          </a:p>
        </p:txBody>
      </p:sp>
      <p:grpSp>
        <p:nvGrpSpPr>
          <p:cNvPr id="16" name="组合 15"/>
          <p:cNvGrpSpPr/>
          <p:nvPr/>
        </p:nvGrpSpPr>
        <p:grpSpPr>
          <a:xfrm>
            <a:off x="1884220" y="2533077"/>
            <a:ext cx="5255855" cy="2533480"/>
            <a:chOff x="1884220" y="2533077"/>
            <a:chExt cx="5255855" cy="2533480"/>
          </a:xfrm>
        </p:grpSpPr>
        <p:sp>
          <p:nvSpPr>
            <p:cNvPr id="17" name="矩形 16"/>
            <p:cNvSpPr/>
            <p:nvPr/>
          </p:nvSpPr>
          <p:spPr>
            <a:xfrm>
              <a:off x="1884220" y="4558724"/>
              <a:ext cx="25477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 smtClean="0"/>
                <a:t>qualitative analysis</a:t>
              </a:r>
              <a:endParaRPr lang="zh-CN" altLang="en-US" sz="2800" dirty="0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2071133" y="2533077"/>
              <a:ext cx="5068942" cy="2533480"/>
              <a:chOff x="2071133" y="2533077"/>
              <a:chExt cx="5068942" cy="2533480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2071133" y="2533077"/>
                <a:ext cx="5068942" cy="2259253"/>
                <a:chOff x="1575004" y="2201469"/>
                <a:chExt cx="5575836" cy="2485179"/>
              </a:xfrm>
            </p:grpSpPr>
            <p:pic>
              <p:nvPicPr>
                <p:cNvPr id="21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694" r="33351"/>
                <a:stretch/>
              </p:blipFill>
              <p:spPr bwMode="auto">
                <a:xfrm>
                  <a:off x="4694805" y="2201469"/>
                  <a:ext cx="2456035" cy="24851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10786" y="2390134"/>
                  <a:ext cx="2250973" cy="10539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3" name="Picture 3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75004" y="3526273"/>
                  <a:ext cx="2322535" cy="9823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4" name="右箭头 23"/>
                <p:cNvSpPr/>
                <p:nvPr/>
              </p:nvSpPr>
              <p:spPr>
                <a:xfrm>
                  <a:off x="4173702" y="3166966"/>
                  <a:ext cx="284018" cy="554182"/>
                </a:xfrm>
                <a:prstGeom prst="rightArrow">
                  <a:avLst>
                    <a:gd name="adj1" fmla="val 50000"/>
                    <a:gd name="adj2" fmla="val 71951"/>
                  </a:avLst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0" name="矩形 19"/>
              <p:cNvSpPr/>
              <p:nvPr/>
            </p:nvSpPr>
            <p:spPr>
              <a:xfrm>
                <a:off x="5037495" y="4697225"/>
                <a:ext cx="19723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/>
                  <a:t>[Huang et al. 2013]</a:t>
                </a:r>
                <a:endParaRPr lang="zh-CN" altLang="en-US" dirty="0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0571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117710"/>
              </p:ext>
            </p:extLst>
          </p:nvPr>
        </p:nvGraphicFramePr>
        <p:xfrm>
          <a:off x="943163" y="1738742"/>
          <a:ext cx="6988544" cy="31103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8399"/>
                <a:gridCol w="1064029"/>
                <a:gridCol w="1064029"/>
                <a:gridCol w="1064029"/>
                <a:gridCol w="1064029"/>
                <a:gridCol w="1064029"/>
              </a:tblGrid>
              <a:tr h="64637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32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32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324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Focal-induced scene clustering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Reweighted subspace </a:t>
            </a:r>
            <a:r>
              <a:rPr lang="en-US" altLang="zh-CN" dirty="0" smtClean="0"/>
              <a:t>clustering</a:t>
            </a:r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>
            <a:off x="4033589" y="1848200"/>
            <a:ext cx="367409" cy="36740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121822" y="1860870"/>
            <a:ext cx="314409" cy="3144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流程图: 决策 5"/>
          <p:cNvSpPr/>
          <p:nvPr/>
        </p:nvSpPr>
        <p:spPr>
          <a:xfrm>
            <a:off x="6111753" y="1806010"/>
            <a:ext cx="427847" cy="424130"/>
          </a:xfrm>
          <a:prstGeom prst="flowChartDecisi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6"/>
          <p:cNvSpPr/>
          <p:nvPr/>
        </p:nvSpPr>
        <p:spPr>
          <a:xfrm>
            <a:off x="2909559" y="1839234"/>
            <a:ext cx="414909" cy="357679"/>
          </a:xfrm>
          <a:prstGeom prst="triangl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五角星 7"/>
          <p:cNvSpPr/>
          <p:nvPr/>
        </p:nvSpPr>
        <p:spPr>
          <a:xfrm>
            <a:off x="7220368" y="1813847"/>
            <a:ext cx="436116" cy="436116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549729" y="2510956"/>
            <a:ext cx="617943" cy="617027"/>
            <a:chOff x="1049282" y="1337808"/>
            <a:chExt cx="747711" cy="746603"/>
          </a:xfrm>
        </p:grpSpPr>
        <p:sp>
          <p:nvSpPr>
            <p:cNvPr id="10" name="圆角矩形 9"/>
            <p:cNvSpPr/>
            <p:nvPr/>
          </p:nvSpPr>
          <p:spPr>
            <a:xfrm>
              <a:off x="1049282" y="1337808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>
              <a:off x="1161026" y="1429453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423137" y="1720328"/>
              <a:ext cx="276040" cy="27604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43163" y="2508541"/>
                <a:ext cx="16196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3200" b="0" i="1" smtClean="0">
                          <a:latin typeface="Cambria Math"/>
                        </a:rPr>
                        <m:t>(         )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63" y="2508541"/>
                <a:ext cx="1619636" cy="58477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组合 20"/>
          <p:cNvGrpSpPr/>
          <p:nvPr/>
        </p:nvGrpSpPr>
        <p:grpSpPr>
          <a:xfrm>
            <a:off x="1549728" y="3314621"/>
            <a:ext cx="617943" cy="617027"/>
            <a:chOff x="3777250" y="1282489"/>
            <a:chExt cx="747711" cy="746603"/>
          </a:xfrm>
        </p:grpSpPr>
        <p:sp>
          <p:nvSpPr>
            <p:cNvPr id="22" name="圆角矩形 21"/>
            <p:cNvSpPr/>
            <p:nvPr/>
          </p:nvSpPr>
          <p:spPr>
            <a:xfrm>
              <a:off x="3777250" y="1282489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等腰三角形 22"/>
            <p:cNvSpPr/>
            <p:nvPr/>
          </p:nvSpPr>
          <p:spPr>
            <a:xfrm>
              <a:off x="3839379" y="1332862"/>
              <a:ext cx="311727" cy="268730"/>
            </a:xfrm>
            <a:prstGeom prst="triangl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4181753" y="1706300"/>
              <a:ext cx="214745" cy="21474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43163" y="3305152"/>
                <a:ext cx="16196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3200" b="0" i="1" smtClean="0">
                          <a:latin typeface="Cambria Math"/>
                        </a:rPr>
                        <m:t>(         )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63" y="3305152"/>
                <a:ext cx="1619642" cy="58477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组合 30"/>
          <p:cNvGrpSpPr/>
          <p:nvPr/>
        </p:nvGrpSpPr>
        <p:grpSpPr>
          <a:xfrm>
            <a:off x="1549727" y="4142194"/>
            <a:ext cx="617943" cy="617027"/>
            <a:chOff x="4556048" y="2075427"/>
            <a:chExt cx="747711" cy="746603"/>
          </a:xfrm>
        </p:grpSpPr>
        <p:sp>
          <p:nvSpPr>
            <p:cNvPr id="32" name="圆角矩形 31"/>
            <p:cNvSpPr/>
            <p:nvPr/>
          </p:nvSpPr>
          <p:spPr>
            <a:xfrm>
              <a:off x="4556048" y="2075427"/>
              <a:ext cx="747711" cy="746603"/>
            </a:xfrm>
            <a:prstGeom prst="roundRect">
              <a:avLst>
                <a:gd name="adj" fmla="val 17706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4955827" y="2513265"/>
              <a:ext cx="214745" cy="214745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五角星 33"/>
            <p:cNvSpPr/>
            <p:nvPr/>
          </p:nvSpPr>
          <p:spPr>
            <a:xfrm>
              <a:off x="4646150" y="2142013"/>
              <a:ext cx="297873" cy="297873"/>
            </a:xfrm>
            <a:prstGeom prst="star5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943163" y="4150252"/>
                <a:ext cx="16196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3200" b="0" i="1" smtClean="0">
                          <a:latin typeface="Cambria Math"/>
                        </a:rPr>
                        <m:t>𝑥</m:t>
                      </m:r>
                      <m:r>
                        <a:rPr lang="en-US" altLang="zh-CN" sz="3200" b="0" i="1" smtClean="0">
                          <a:latin typeface="Cambria Math"/>
                        </a:rPr>
                        <m:t>(         )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63" y="4150252"/>
                <a:ext cx="1619648" cy="5847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圆角矩形 25"/>
          <p:cNvSpPr/>
          <p:nvPr/>
        </p:nvSpPr>
        <p:spPr>
          <a:xfrm>
            <a:off x="852854" y="2435485"/>
            <a:ext cx="1709946" cy="730961"/>
          </a:xfrm>
          <a:prstGeom prst="roundRect">
            <a:avLst>
              <a:gd name="adj" fmla="val 17706"/>
            </a:avLst>
          </a:prstGeom>
          <a:noFill/>
          <a:ln w="38100">
            <a:solidFill>
              <a:srgbClr val="FD6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855194" y="3254639"/>
            <a:ext cx="1707605" cy="1562996"/>
          </a:xfrm>
          <a:prstGeom prst="roundRect">
            <a:avLst>
              <a:gd name="adj" fmla="val 17706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45952" y="3016994"/>
            <a:ext cx="1250108" cy="369332"/>
          </a:xfrm>
          <a:prstGeom prst="rect">
            <a:avLst/>
          </a:prstGeom>
          <a:solidFill>
            <a:schemeClr val="bg1"/>
          </a:solidFill>
          <a:ln>
            <a:solidFill>
              <a:srgbClr val="EC3A0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D6535"/>
                </a:solidFill>
              </a:rPr>
              <a:t>Comp.: 1.0</a:t>
            </a:r>
            <a:endParaRPr lang="zh-CN" altLang="en-US" dirty="0">
              <a:solidFill>
                <a:srgbClr val="FD6535"/>
              </a:solidFill>
              <a:latin typeface="Mistral" pitchFamily="66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97668" y="4666965"/>
            <a:ext cx="121878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00B0F0"/>
                </a:solidFill>
              </a:rPr>
              <a:t>Comp.: 1.8</a:t>
            </a:r>
            <a:endParaRPr lang="zh-CN" altLang="en-US" dirty="0">
              <a:solidFill>
                <a:srgbClr val="00B0F0"/>
              </a:solidFill>
              <a:latin typeface="Mistral" pitchFamily="66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4277" y="1765967"/>
            <a:ext cx="2123393" cy="4001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FF0000"/>
                </a:solidFill>
              </a:rPr>
              <a:t>Overall Comp.: 2.8</a:t>
            </a:r>
            <a:endParaRPr lang="zh-CN" altLang="en-US" sz="2000" dirty="0">
              <a:solidFill>
                <a:srgbClr val="FF0000"/>
              </a:solidFill>
              <a:latin typeface="Mistral" pitchFamily="66" charset="0"/>
            </a:endParaRP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7" name="圆角矩形 36"/>
          <p:cNvSpPr/>
          <p:nvPr/>
        </p:nvSpPr>
        <p:spPr>
          <a:xfrm>
            <a:off x="4609194" y="3133342"/>
            <a:ext cx="1347722" cy="1776008"/>
          </a:xfrm>
          <a:prstGeom prst="roundRect">
            <a:avLst>
              <a:gd name="adj" fmla="val 17706"/>
            </a:avLst>
          </a:prstGeom>
          <a:noFill/>
          <a:ln w="3810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03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Interleaving optimization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6" y="1395236"/>
            <a:ext cx="8930613" cy="2449769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241365" y="1495111"/>
            <a:ext cx="2036168" cy="2247154"/>
          </a:xfrm>
          <a:prstGeom prst="roundRect">
            <a:avLst>
              <a:gd name="adj" fmla="val 7979"/>
            </a:avLst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2362200" y="1503578"/>
            <a:ext cx="2031999" cy="2238687"/>
          </a:xfrm>
          <a:prstGeom prst="roundRect">
            <a:avLst>
              <a:gd name="adj" fmla="val 7979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4478866" y="1483156"/>
            <a:ext cx="2036168" cy="2247154"/>
          </a:xfrm>
          <a:prstGeom prst="roundRect">
            <a:avLst>
              <a:gd name="adj" fmla="val 7979"/>
            </a:avLst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6590893" y="1503578"/>
            <a:ext cx="2031999" cy="2238687"/>
          </a:xfrm>
          <a:prstGeom prst="roundRect">
            <a:avLst>
              <a:gd name="adj" fmla="val 7979"/>
            </a:avLst>
          </a:prstGeom>
          <a:noFill/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277533" y="4083304"/>
            <a:ext cx="56980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Objective: maximize overall compactness</a:t>
            </a:r>
            <a:endParaRPr lang="en-US" sz="2200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8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4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Post-processing</a:t>
            </a:r>
            <a:endParaRPr 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341" y="1055077"/>
            <a:ext cx="2983750" cy="27432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336824" y="3798277"/>
            <a:ext cx="25684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tx2">
                    <a:lumMod val="75000"/>
                  </a:schemeClr>
                </a:solidFill>
              </a:rPr>
              <a:t>Cluster attachment</a:t>
            </a:r>
            <a:endParaRPr lang="zh-CN" alt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802252" y="3798277"/>
            <a:ext cx="17424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accent5">
                    <a:lumMod val="75000"/>
                  </a:schemeClr>
                </a:solidFill>
              </a:rPr>
              <a:t>Focal joining</a:t>
            </a:r>
            <a:endParaRPr lang="zh-CN" alt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645903" y="4259942"/>
            <a:ext cx="1984430" cy="400110"/>
          </a:xfrm>
          <a:prstGeom prst="rect">
            <a:avLst/>
          </a:prstGeom>
          <a:solidFill>
            <a:schemeClr val="bg1"/>
          </a:solidFill>
          <a:ln>
            <a:solidFill>
              <a:srgbClr val="FD65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EC3A02"/>
                </a:solidFill>
              </a:rPr>
              <a:t>Cluster overlap</a:t>
            </a:r>
            <a:endParaRPr lang="zh-CN" altLang="en-US" sz="2000" dirty="0">
              <a:solidFill>
                <a:srgbClr val="EC3A02"/>
              </a:solidFill>
              <a:latin typeface="Mistral" pitchFamily="66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610161" y="4259942"/>
            <a:ext cx="1984430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EC3A02"/>
                </a:solidFill>
              </a:rPr>
              <a:t>Large-scale and non-local </a:t>
            </a:r>
            <a:r>
              <a:rPr lang="en-US" altLang="zh-CN" sz="2000" dirty="0" err="1" smtClean="0">
                <a:solidFill>
                  <a:srgbClr val="EC3A02"/>
                </a:solidFill>
              </a:rPr>
              <a:t>focals</a:t>
            </a:r>
            <a:endParaRPr lang="zh-CN" altLang="en-US" sz="2000" dirty="0">
              <a:solidFill>
                <a:srgbClr val="EC3A02"/>
              </a:solidFill>
              <a:latin typeface="Mistral" pitchFamily="66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20235" y="4776095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249" y="1055077"/>
            <a:ext cx="2849597" cy="27432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336824" y="2965561"/>
            <a:ext cx="665160" cy="653143"/>
          </a:xfrm>
          <a:prstGeom prst="rect">
            <a:avLst/>
          </a:prstGeom>
          <a:noFill/>
          <a:ln w="4762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004" y="1055077"/>
            <a:ext cx="2892744" cy="27432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191601" y="1193355"/>
            <a:ext cx="665160" cy="653143"/>
          </a:xfrm>
          <a:prstGeom prst="rect">
            <a:avLst/>
          </a:prstGeom>
          <a:noFill/>
          <a:ln w="47625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矩形 15"/>
          <p:cNvSpPr/>
          <p:nvPr/>
        </p:nvSpPr>
        <p:spPr>
          <a:xfrm>
            <a:off x="8191601" y="2090373"/>
            <a:ext cx="665160" cy="653143"/>
          </a:xfrm>
          <a:prstGeom prst="rect">
            <a:avLst/>
          </a:prstGeom>
          <a:noFill/>
          <a:ln w="47625">
            <a:solidFill>
              <a:srgbClr val="92D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矩形 16"/>
          <p:cNvSpPr/>
          <p:nvPr/>
        </p:nvSpPr>
        <p:spPr>
          <a:xfrm>
            <a:off x="3324632" y="2081585"/>
            <a:ext cx="676469" cy="653143"/>
          </a:xfrm>
          <a:prstGeom prst="rect">
            <a:avLst/>
          </a:prstGeom>
          <a:noFill/>
          <a:ln w="4762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9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463888" y="241479"/>
            <a:ext cx="1468317" cy="1018077"/>
            <a:chOff x="1352040" y="1036564"/>
            <a:chExt cx="1468317" cy="1018077"/>
          </a:xfrm>
        </p:grpSpPr>
        <p:pic>
          <p:nvPicPr>
            <p:cNvPr id="26" name="Picture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038" y="1072555"/>
              <a:ext cx="1370685" cy="982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矩形 26"/>
            <p:cNvSpPr/>
            <p:nvPr/>
          </p:nvSpPr>
          <p:spPr>
            <a:xfrm>
              <a:off x="1352040" y="1036564"/>
              <a:ext cx="1468317" cy="986200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095571" y="237364"/>
            <a:ext cx="1468317" cy="986201"/>
            <a:chOff x="3222130" y="828288"/>
            <a:chExt cx="1776664" cy="1193303"/>
          </a:xfrm>
        </p:grpSpPr>
        <p:pic>
          <p:nvPicPr>
            <p:cNvPr id="2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658" y="905281"/>
              <a:ext cx="1676658" cy="1097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矩形 30"/>
            <p:cNvSpPr/>
            <p:nvPr/>
          </p:nvSpPr>
          <p:spPr>
            <a:xfrm>
              <a:off x="3222130" y="828288"/>
              <a:ext cx="1776664" cy="1193303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963157" y="4389840"/>
            <a:ext cx="5147680" cy="587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 smtClean="0"/>
              <a:t>Co-analyzing scene collection</a:t>
            </a:r>
            <a:endParaRPr lang="zh-CN" altLang="en-US" sz="3600" dirty="0"/>
          </a:p>
        </p:txBody>
      </p:sp>
      <p:grpSp>
        <p:nvGrpSpPr>
          <p:cNvPr id="72" name="组合 71"/>
          <p:cNvGrpSpPr/>
          <p:nvPr/>
        </p:nvGrpSpPr>
        <p:grpSpPr>
          <a:xfrm>
            <a:off x="3679026" y="232910"/>
            <a:ext cx="1506036" cy="1017916"/>
            <a:chOff x="5081572" y="2026873"/>
            <a:chExt cx="1708488" cy="1161613"/>
          </a:xfrm>
        </p:grpSpPr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1572" y="2079571"/>
              <a:ext cx="1708488" cy="11089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4" name="矩形 73"/>
            <p:cNvSpPr/>
            <p:nvPr/>
          </p:nvSpPr>
          <p:spPr>
            <a:xfrm>
              <a:off x="5102129" y="2026873"/>
              <a:ext cx="1658268" cy="1133068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5292080" y="224369"/>
            <a:ext cx="1696088" cy="992126"/>
            <a:chOff x="8384085" y="1840992"/>
            <a:chExt cx="2052267" cy="1200473"/>
          </a:xfrm>
        </p:grpSpPr>
        <p:pic>
          <p:nvPicPr>
            <p:cNvPr id="76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4085" y="1900821"/>
              <a:ext cx="2003951" cy="1128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7" name="矩形 76"/>
            <p:cNvSpPr/>
            <p:nvPr/>
          </p:nvSpPr>
          <p:spPr>
            <a:xfrm>
              <a:off x="8397320" y="1840992"/>
              <a:ext cx="2039032" cy="1200473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7092280" y="224369"/>
            <a:ext cx="1647477" cy="981797"/>
            <a:chOff x="8364661" y="1003782"/>
            <a:chExt cx="1876558" cy="1118316"/>
          </a:xfrm>
        </p:grpSpPr>
        <p:pic>
          <p:nvPicPr>
            <p:cNvPr id="79" name="Picture 9" descr="H:\Tsinghua_sel_focal\ff7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424" y="1031119"/>
              <a:ext cx="1852795" cy="108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0" name="矩形 79"/>
            <p:cNvSpPr/>
            <p:nvPr/>
          </p:nvSpPr>
          <p:spPr>
            <a:xfrm>
              <a:off x="8364661" y="1003782"/>
              <a:ext cx="1840388" cy="1118316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478261" y="1339037"/>
            <a:ext cx="1341296" cy="942828"/>
            <a:chOff x="3368112" y="2611170"/>
            <a:chExt cx="1581516" cy="1111684"/>
          </a:xfrm>
        </p:grpSpPr>
        <p:pic>
          <p:nvPicPr>
            <p:cNvPr id="82" name="Picture 3" descr="F:\Chenyang's_files\SceneGraph\RenderPic_hybird\65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46"/>
            <a:stretch/>
          </p:blipFill>
          <p:spPr bwMode="auto">
            <a:xfrm>
              <a:off x="3376352" y="2629589"/>
              <a:ext cx="1573276" cy="1093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矩形 82"/>
            <p:cNvSpPr/>
            <p:nvPr/>
          </p:nvSpPr>
          <p:spPr>
            <a:xfrm>
              <a:off x="3368112" y="2611170"/>
              <a:ext cx="1548946" cy="1106815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1891045" y="1339037"/>
            <a:ext cx="1503710" cy="936420"/>
            <a:chOff x="6756228" y="2023100"/>
            <a:chExt cx="1819489" cy="1133068"/>
          </a:xfrm>
        </p:grpSpPr>
        <p:pic>
          <p:nvPicPr>
            <p:cNvPr id="85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6228" y="2089297"/>
              <a:ext cx="1819489" cy="1049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6" name="矩形 85"/>
            <p:cNvSpPr/>
            <p:nvPr/>
          </p:nvSpPr>
          <p:spPr>
            <a:xfrm>
              <a:off x="6836839" y="2023100"/>
              <a:ext cx="1717989" cy="1133068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5087484" y="1339011"/>
            <a:ext cx="1826276" cy="958078"/>
            <a:chOff x="6416820" y="3339237"/>
            <a:chExt cx="2209795" cy="1159275"/>
          </a:xfrm>
        </p:grpSpPr>
        <p:pic>
          <p:nvPicPr>
            <p:cNvPr id="9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6820" y="3377354"/>
              <a:ext cx="2209795" cy="1121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2" name="矩形 91"/>
            <p:cNvSpPr/>
            <p:nvPr/>
          </p:nvSpPr>
          <p:spPr>
            <a:xfrm>
              <a:off x="6478346" y="3339237"/>
              <a:ext cx="2125111" cy="1133068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5710438" y="3391576"/>
            <a:ext cx="1458113" cy="1025140"/>
            <a:chOff x="7918190" y="3810104"/>
            <a:chExt cx="1616195" cy="1100716"/>
          </a:xfrm>
        </p:grpSpPr>
        <p:pic>
          <p:nvPicPr>
            <p:cNvPr id="94" name="Picture 2" descr="H:\Tsinghua_sel_focal\ff12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8190" y="3810104"/>
              <a:ext cx="1616195" cy="1100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" name="矩形 94"/>
            <p:cNvSpPr/>
            <p:nvPr/>
          </p:nvSpPr>
          <p:spPr>
            <a:xfrm>
              <a:off x="7991903" y="3864633"/>
              <a:ext cx="1488527" cy="937981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437607" y="2397795"/>
            <a:ext cx="1653808" cy="916217"/>
            <a:chOff x="7698677" y="4091109"/>
            <a:chExt cx="1618301" cy="896546"/>
          </a:xfrm>
        </p:grpSpPr>
        <p:pic>
          <p:nvPicPr>
            <p:cNvPr id="97" name="Picture 7" descr="F:\Chenyang's_files\SceneGraph\RenderPic_simple\21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8677" y="4118352"/>
              <a:ext cx="1618301" cy="863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" name="矩形 97"/>
            <p:cNvSpPr/>
            <p:nvPr/>
          </p:nvSpPr>
          <p:spPr>
            <a:xfrm>
              <a:off x="7706625" y="4091109"/>
              <a:ext cx="1592650" cy="896546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2106476" y="2395856"/>
            <a:ext cx="1569402" cy="969720"/>
            <a:chOff x="4702874" y="3342275"/>
            <a:chExt cx="1760680" cy="1196700"/>
          </a:xfrm>
        </p:grpSpPr>
        <p:pic>
          <p:nvPicPr>
            <p:cNvPr id="100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874" y="3418335"/>
              <a:ext cx="1760680" cy="1120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1" name="矩形 100"/>
            <p:cNvSpPr/>
            <p:nvPr/>
          </p:nvSpPr>
          <p:spPr>
            <a:xfrm>
              <a:off x="4755280" y="3342275"/>
              <a:ext cx="1648540" cy="1133068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7010511" y="1290684"/>
            <a:ext cx="1682386" cy="968845"/>
            <a:chOff x="-951032" y="3681649"/>
            <a:chExt cx="1850625" cy="1065730"/>
          </a:xfrm>
        </p:grpSpPr>
        <p:pic>
          <p:nvPicPr>
            <p:cNvPr id="103" name="Picture 6" descr="F:\Chenyang's_files\SceneGraph\RenderPic_hybird\5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96"/>
            <a:stretch/>
          </p:blipFill>
          <p:spPr bwMode="auto">
            <a:xfrm>
              <a:off x="-937981" y="3689159"/>
              <a:ext cx="1837574" cy="1058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矩形 103"/>
            <p:cNvSpPr/>
            <p:nvPr/>
          </p:nvSpPr>
          <p:spPr>
            <a:xfrm>
              <a:off x="-951032" y="3681649"/>
              <a:ext cx="1850624" cy="1065730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5093391" y="2395856"/>
            <a:ext cx="1176202" cy="928589"/>
            <a:chOff x="7555349" y="536448"/>
            <a:chExt cx="1543731" cy="1218746"/>
          </a:xfrm>
        </p:grpSpPr>
        <p:pic>
          <p:nvPicPr>
            <p:cNvPr id="106" name="Picture 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5456" y="610580"/>
              <a:ext cx="1473624" cy="1139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7" name="矩形 106"/>
            <p:cNvSpPr/>
            <p:nvPr/>
          </p:nvSpPr>
          <p:spPr>
            <a:xfrm>
              <a:off x="7555349" y="536448"/>
              <a:ext cx="1539883" cy="1218746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6357311" y="2388025"/>
            <a:ext cx="1341948" cy="936420"/>
            <a:chOff x="-188813" y="1095336"/>
            <a:chExt cx="1387885" cy="968475"/>
          </a:xfrm>
        </p:grpSpPr>
        <p:pic>
          <p:nvPicPr>
            <p:cNvPr id="109" name="Picture 3" descr="H:\RenderPic_nonfocal\t1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4" r="5723"/>
            <a:stretch/>
          </p:blipFill>
          <p:spPr bwMode="auto">
            <a:xfrm>
              <a:off x="-180528" y="1095336"/>
              <a:ext cx="1363795" cy="968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矩形 109"/>
            <p:cNvSpPr/>
            <p:nvPr/>
          </p:nvSpPr>
          <p:spPr>
            <a:xfrm>
              <a:off x="-188813" y="1112742"/>
              <a:ext cx="1387885" cy="923092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1" name="组合 110"/>
          <p:cNvGrpSpPr/>
          <p:nvPr/>
        </p:nvGrpSpPr>
        <p:grpSpPr>
          <a:xfrm>
            <a:off x="4515499" y="3436437"/>
            <a:ext cx="1246946" cy="902641"/>
            <a:chOff x="8155404" y="1176324"/>
            <a:chExt cx="1338484" cy="949651"/>
          </a:xfrm>
        </p:grpSpPr>
        <p:pic>
          <p:nvPicPr>
            <p:cNvPr id="112" name="Picture 8" descr="H:\Tsinghua_sel_focal\f22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5404" y="1176324"/>
              <a:ext cx="1338484" cy="949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矩形 112"/>
            <p:cNvSpPr/>
            <p:nvPr/>
          </p:nvSpPr>
          <p:spPr>
            <a:xfrm>
              <a:off x="8155405" y="1195287"/>
              <a:ext cx="1273268" cy="896546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445729" y="3440979"/>
            <a:ext cx="1306537" cy="868326"/>
            <a:chOff x="611560" y="1860489"/>
            <a:chExt cx="751189" cy="499241"/>
          </a:xfrm>
        </p:grpSpPr>
        <p:pic>
          <p:nvPicPr>
            <p:cNvPr id="115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877503"/>
              <a:ext cx="740572" cy="481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6" name="矩形 115"/>
            <p:cNvSpPr/>
            <p:nvPr/>
          </p:nvSpPr>
          <p:spPr>
            <a:xfrm>
              <a:off x="619448" y="1860489"/>
              <a:ext cx="743301" cy="499241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1819558" y="3446755"/>
            <a:ext cx="1294578" cy="883697"/>
            <a:chOff x="2757700" y="4085058"/>
            <a:chExt cx="1314724" cy="915888"/>
          </a:xfrm>
        </p:grpSpPr>
        <p:pic>
          <p:nvPicPr>
            <p:cNvPr id="118" name="Picture 6" descr="F:\Chenyang's_files\SceneGraph\RenderPic_simple\36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029" y="4112411"/>
              <a:ext cx="1312395" cy="888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" name="矩形 118"/>
            <p:cNvSpPr/>
            <p:nvPr/>
          </p:nvSpPr>
          <p:spPr>
            <a:xfrm>
              <a:off x="2757700" y="4085058"/>
              <a:ext cx="1273268" cy="896546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3153791" y="3453296"/>
            <a:ext cx="1288813" cy="877156"/>
            <a:chOff x="605583" y="2709917"/>
            <a:chExt cx="1138105" cy="773593"/>
          </a:xfrm>
        </p:grpSpPr>
        <p:pic>
          <p:nvPicPr>
            <p:cNvPr id="121" name="Picture 7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20" y="2851965"/>
              <a:ext cx="1121168" cy="631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2" name="矩形 121"/>
            <p:cNvSpPr/>
            <p:nvPr/>
          </p:nvSpPr>
          <p:spPr>
            <a:xfrm>
              <a:off x="605583" y="2709917"/>
              <a:ext cx="1120240" cy="752413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3474017" y="1351185"/>
            <a:ext cx="1590679" cy="945904"/>
            <a:chOff x="2783928" y="3339237"/>
            <a:chExt cx="1924722" cy="1144543"/>
          </a:xfrm>
        </p:grpSpPr>
        <p:pic>
          <p:nvPicPr>
            <p:cNvPr id="124" name="Picture 2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3928" y="3377354"/>
              <a:ext cx="1924722" cy="1106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5" name="矩形 124"/>
            <p:cNvSpPr/>
            <p:nvPr/>
          </p:nvSpPr>
          <p:spPr>
            <a:xfrm>
              <a:off x="2811678" y="3339237"/>
              <a:ext cx="1862512" cy="1133068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3677455" y="2398137"/>
            <a:ext cx="1325741" cy="960665"/>
            <a:chOff x="3822692" y="2140385"/>
            <a:chExt cx="1201322" cy="932073"/>
          </a:xfrm>
        </p:grpSpPr>
        <p:pic>
          <p:nvPicPr>
            <p:cNvPr id="130" name="Picture 3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2692" y="2195596"/>
              <a:ext cx="1201322" cy="876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1" name="矩形 130"/>
            <p:cNvSpPr/>
            <p:nvPr/>
          </p:nvSpPr>
          <p:spPr>
            <a:xfrm>
              <a:off x="3860863" y="2140385"/>
              <a:ext cx="1137931" cy="887547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0" name="组合 149"/>
          <p:cNvGrpSpPr/>
          <p:nvPr/>
        </p:nvGrpSpPr>
        <p:grpSpPr>
          <a:xfrm>
            <a:off x="7208728" y="3453296"/>
            <a:ext cx="1572964" cy="868529"/>
            <a:chOff x="9695875" y="382024"/>
            <a:chExt cx="1898361" cy="1081628"/>
          </a:xfrm>
        </p:grpSpPr>
        <p:pic>
          <p:nvPicPr>
            <p:cNvPr id="151" name="Picture 6" descr="F:\Chenyang's_files\SceneGraph\RenderPic_hybird\5.PNG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06"/>
            <a:stretch/>
          </p:blipFill>
          <p:spPr bwMode="auto">
            <a:xfrm>
              <a:off x="9706241" y="382025"/>
              <a:ext cx="1887995" cy="1081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2" name="矩形 151"/>
            <p:cNvSpPr/>
            <p:nvPr/>
          </p:nvSpPr>
          <p:spPr>
            <a:xfrm>
              <a:off x="9695875" y="382024"/>
              <a:ext cx="1898361" cy="1073913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7790520" y="2404511"/>
            <a:ext cx="902376" cy="906650"/>
            <a:chOff x="7790520" y="2292373"/>
            <a:chExt cx="902376" cy="906650"/>
          </a:xfrm>
        </p:grpSpPr>
        <p:pic>
          <p:nvPicPr>
            <p:cNvPr id="153" name="Picture 10" descr="F:\Chenyang's_files\SceneGraph\RenderPic_simple\513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1702" y="2313812"/>
              <a:ext cx="823941" cy="885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4" name="矩形 153"/>
            <p:cNvSpPr/>
            <p:nvPr/>
          </p:nvSpPr>
          <p:spPr>
            <a:xfrm>
              <a:off x="7790520" y="2292373"/>
              <a:ext cx="902376" cy="892539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06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463888" y="241479"/>
            <a:ext cx="1468317" cy="1018077"/>
            <a:chOff x="1352040" y="1036564"/>
            <a:chExt cx="1468317" cy="1018077"/>
          </a:xfrm>
        </p:grpSpPr>
        <p:pic>
          <p:nvPicPr>
            <p:cNvPr id="14" name="Picture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038" y="1072555"/>
              <a:ext cx="1370685" cy="982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矩形 14"/>
            <p:cNvSpPr/>
            <p:nvPr/>
          </p:nvSpPr>
          <p:spPr>
            <a:xfrm>
              <a:off x="1352040" y="1036564"/>
              <a:ext cx="1468317" cy="986200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095571" y="237364"/>
            <a:ext cx="1468317" cy="986201"/>
            <a:chOff x="3222130" y="828288"/>
            <a:chExt cx="1776664" cy="1193303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658" y="905281"/>
              <a:ext cx="1676658" cy="1097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矩形 17"/>
            <p:cNvSpPr/>
            <p:nvPr/>
          </p:nvSpPr>
          <p:spPr>
            <a:xfrm>
              <a:off x="3222130" y="828288"/>
              <a:ext cx="1776664" cy="1193303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3679026" y="232910"/>
            <a:ext cx="1506036" cy="1017916"/>
            <a:chOff x="5081572" y="2026873"/>
            <a:chExt cx="1708488" cy="1161613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1572" y="2079571"/>
              <a:ext cx="1708488" cy="11089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矩形 22"/>
            <p:cNvSpPr/>
            <p:nvPr/>
          </p:nvSpPr>
          <p:spPr>
            <a:xfrm>
              <a:off x="5102129" y="2026873"/>
              <a:ext cx="1658268" cy="1133068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5292080" y="224369"/>
            <a:ext cx="1696088" cy="992126"/>
            <a:chOff x="8384085" y="1840992"/>
            <a:chExt cx="2052267" cy="1200473"/>
          </a:xfrm>
        </p:grpSpPr>
        <p:pic>
          <p:nvPicPr>
            <p:cNvPr id="26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4085" y="1900821"/>
              <a:ext cx="2003951" cy="11281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矩形 26"/>
            <p:cNvSpPr/>
            <p:nvPr/>
          </p:nvSpPr>
          <p:spPr>
            <a:xfrm>
              <a:off x="8397320" y="1840992"/>
              <a:ext cx="2039032" cy="1200473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092280" y="224369"/>
            <a:ext cx="1647477" cy="981797"/>
            <a:chOff x="8364661" y="1003782"/>
            <a:chExt cx="1876558" cy="1118316"/>
          </a:xfrm>
        </p:grpSpPr>
        <p:pic>
          <p:nvPicPr>
            <p:cNvPr id="29" name="Picture 9" descr="H:\Tsinghua_sel_focal\ff7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8424" y="1031119"/>
              <a:ext cx="1852795" cy="108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矩形 29"/>
            <p:cNvSpPr/>
            <p:nvPr/>
          </p:nvSpPr>
          <p:spPr>
            <a:xfrm>
              <a:off x="8364661" y="1003782"/>
              <a:ext cx="1840388" cy="1118316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78261" y="1339037"/>
            <a:ext cx="1341296" cy="942828"/>
            <a:chOff x="3368112" y="2611170"/>
            <a:chExt cx="1581516" cy="1111684"/>
          </a:xfrm>
        </p:grpSpPr>
        <p:pic>
          <p:nvPicPr>
            <p:cNvPr id="32" name="Picture 3" descr="F:\Chenyang's_files\SceneGraph\RenderPic_hybird\65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46"/>
            <a:stretch/>
          </p:blipFill>
          <p:spPr bwMode="auto">
            <a:xfrm>
              <a:off x="3376352" y="2629589"/>
              <a:ext cx="1573276" cy="1093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矩形 32"/>
            <p:cNvSpPr/>
            <p:nvPr/>
          </p:nvSpPr>
          <p:spPr>
            <a:xfrm>
              <a:off x="3368112" y="2611170"/>
              <a:ext cx="1548946" cy="1106815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890950" y="1339221"/>
            <a:ext cx="1503710" cy="936420"/>
            <a:chOff x="6756228" y="2023100"/>
            <a:chExt cx="1819489" cy="1133068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6228" y="2081613"/>
              <a:ext cx="1819489" cy="1049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矩形 35"/>
            <p:cNvSpPr/>
            <p:nvPr/>
          </p:nvSpPr>
          <p:spPr>
            <a:xfrm>
              <a:off x="6836839" y="2023100"/>
              <a:ext cx="1717989" cy="1133068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087484" y="1339011"/>
            <a:ext cx="1826276" cy="958078"/>
            <a:chOff x="6416820" y="3339237"/>
            <a:chExt cx="2209795" cy="1159275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6820" y="3377354"/>
              <a:ext cx="2209795" cy="11211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矩形 38"/>
            <p:cNvSpPr/>
            <p:nvPr/>
          </p:nvSpPr>
          <p:spPr>
            <a:xfrm>
              <a:off x="6478346" y="3339237"/>
              <a:ext cx="2125111" cy="1133068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710438" y="3391576"/>
            <a:ext cx="1458113" cy="1025140"/>
            <a:chOff x="7918190" y="3810104"/>
            <a:chExt cx="1616195" cy="1100716"/>
          </a:xfrm>
        </p:grpSpPr>
        <p:pic>
          <p:nvPicPr>
            <p:cNvPr id="41" name="Picture 2" descr="H:\Tsinghua_sel_focal\ff12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8190" y="3810104"/>
              <a:ext cx="1616195" cy="1100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矩形 41"/>
            <p:cNvSpPr/>
            <p:nvPr/>
          </p:nvSpPr>
          <p:spPr>
            <a:xfrm>
              <a:off x="7991903" y="3864633"/>
              <a:ext cx="1488527" cy="937981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37607" y="2397795"/>
            <a:ext cx="1653808" cy="916217"/>
            <a:chOff x="7698677" y="4091109"/>
            <a:chExt cx="1618301" cy="896546"/>
          </a:xfrm>
        </p:grpSpPr>
        <p:pic>
          <p:nvPicPr>
            <p:cNvPr id="44" name="Picture 7" descr="F:\Chenyang's_files\SceneGraph\RenderPic_simple\21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8677" y="4118352"/>
              <a:ext cx="1618301" cy="863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矩形 44"/>
            <p:cNvSpPr/>
            <p:nvPr/>
          </p:nvSpPr>
          <p:spPr>
            <a:xfrm>
              <a:off x="7706625" y="4091109"/>
              <a:ext cx="1592650" cy="896546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105341" y="2394986"/>
            <a:ext cx="1569402" cy="969720"/>
            <a:chOff x="4702874" y="3342275"/>
            <a:chExt cx="1760680" cy="1196700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874" y="3418335"/>
              <a:ext cx="1760680" cy="1120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矩形 47"/>
            <p:cNvSpPr/>
            <p:nvPr/>
          </p:nvSpPr>
          <p:spPr>
            <a:xfrm>
              <a:off x="4755280" y="3342275"/>
              <a:ext cx="1648540" cy="1133068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010511" y="1290684"/>
            <a:ext cx="1682386" cy="968845"/>
            <a:chOff x="-951032" y="3681649"/>
            <a:chExt cx="1850625" cy="1065730"/>
          </a:xfrm>
        </p:grpSpPr>
        <p:pic>
          <p:nvPicPr>
            <p:cNvPr id="50" name="Picture 6" descr="F:\Chenyang's_files\SceneGraph\RenderPic_hybird\5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96"/>
            <a:stretch/>
          </p:blipFill>
          <p:spPr bwMode="auto">
            <a:xfrm>
              <a:off x="-937981" y="3689159"/>
              <a:ext cx="1837574" cy="1058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矩形 50"/>
            <p:cNvSpPr/>
            <p:nvPr/>
          </p:nvSpPr>
          <p:spPr>
            <a:xfrm>
              <a:off x="-951032" y="3681649"/>
              <a:ext cx="1850624" cy="1065730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5093391" y="2395856"/>
            <a:ext cx="1176202" cy="928589"/>
            <a:chOff x="7555349" y="536448"/>
            <a:chExt cx="1543731" cy="1218746"/>
          </a:xfrm>
        </p:grpSpPr>
        <p:pic>
          <p:nvPicPr>
            <p:cNvPr id="53" name="Picture 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5456" y="610580"/>
              <a:ext cx="1473624" cy="1139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" name="矩形 53"/>
            <p:cNvSpPr/>
            <p:nvPr/>
          </p:nvSpPr>
          <p:spPr>
            <a:xfrm>
              <a:off x="7555349" y="536448"/>
              <a:ext cx="1539883" cy="1218746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6357311" y="2388025"/>
            <a:ext cx="1341948" cy="936420"/>
            <a:chOff x="-188813" y="1095336"/>
            <a:chExt cx="1387885" cy="968475"/>
          </a:xfrm>
        </p:grpSpPr>
        <p:pic>
          <p:nvPicPr>
            <p:cNvPr id="56" name="Picture 3" descr="H:\RenderPic_nonfocal\t1.PNG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4" r="5723"/>
            <a:stretch/>
          </p:blipFill>
          <p:spPr bwMode="auto">
            <a:xfrm>
              <a:off x="-180528" y="1095336"/>
              <a:ext cx="1363795" cy="968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矩形 56"/>
            <p:cNvSpPr/>
            <p:nvPr/>
          </p:nvSpPr>
          <p:spPr>
            <a:xfrm>
              <a:off x="-188813" y="1112742"/>
              <a:ext cx="1387885" cy="923092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4515499" y="3436437"/>
            <a:ext cx="1246946" cy="902641"/>
            <a:chOff x="8155404" y="1176324"/>
            <a:chExt cx="1338484" cy="949651"/>
          </a:xfrm>
        </p:grpSpPr>
        <p:pic>
          <p:nvPicPr>
            <p:cNvPr id="59" name="Picture 8" descr="H:\Tsinghua_sel_focal\f22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5404" y="1176324"/>
              <a:ext cx="1338484" cy="949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矩形 59"/>
            <p:cNvSpPr/>
            <p:nvPr/>
          </p:nvSpPr>
          <p:spPr>
            <a:xfrm>
              <a:off x="8155405" y="1195287"/>
              <a:ext cx="1273268" cy="896546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445729" y="3440979"/>
            <a:ext cx="1306537" cy="868326"/>
            <a:chOff x="611560" y="1860489"/>
            <a:chExt cx="751189" cy="499241"/>
          </a:xfrm>
        </p:grpSpPr>
        <p:pic>
          <p:nvPicPr>
            <p:cNvPr id="62" name="Picture 4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877503"/>
              <a:ext cx="740572" cy="4810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矩形 62"/>
            <p:cNvSpPr/>
            <p:nvPr/>
          </p:nvSpPr>
          <p:spPr>
            <a:xfrm>
              <a:off x="619448" y="1860489"/>
              <a:ext cx="743301" cy="499241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819558" y="3446755"/>
            <a:ext cx="1294578" cy="883697"/>
            <a:chOff x="2757700" y="4085058"/>
            <a:chExt cx="1314724" cy="915888"/>
          </a:xfrm>
        </p:grpSpPr>
        <p:pic>
          <p:nvPicPr>
            <p:cNvPr id="65" name="Picture 6" descr="F:\Chenyang's_files\SceneGraph\RenderPic_simple\36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029" y="4112411"/>
              <a:ext cx="1312395" cy="888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矩形 65"/>
            <p:cNvSpPr/>
            <p:nvPr/>
          </p:nvSpPr>
          <p:spPr>
            <a:xfrm>
              <a:off x="2757700" y="4085058"/>
              <a:ext cx="1273268" cy="896546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3153791" y="3453296"/>
            <a:ext cx="1288813" cy="877156"/>
            <a:chOff x="605583" y="2709917"/>
            <a:chExt cx="1138105" cy="773593"/>
          </a:xfrm>
        </p:grpSpPr>
        <p:pic>
          <p:nvPicPr>
            <p:cNvPr id="68" name="Picture 7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20" y="2851965"/>
              <a:ext cx="1121168" cy="631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9" name="矩形 68"/>
            <p:cNvSpPr/>
            <p:nvPr/>
          </p:nvSpPr>
          <p:spPr>
            <a:xfrm>
              <a:off x="605583" y="2709917"/>
              <a:ext cx="1120240" cy="752413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3474017" y="1351185"/>
            <a:ext cx="1590679" cy="945904"/>
            <a:chOff x="2783928" y="3339237"/>
            <a:chExt cx="1924722" cy="1144543"/>
          </a:xfrm>
        </p:grpSpPr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3928" y="3377354"/>
              <a:ext cx="1924722" cy="1106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" name="矩形 71"/>
            <p:cNvSpPr/>
            <p:nvPr/>
          </p:nvSpPr>
          <p:spPr>
            <a:xfrm>
              <a:off x="2811678" y="3339237"/>
              <a:ext cx="1862512" cy="1133068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3677455" y="2398137"/>
            <a:ext cx="1325741" cy="960665"/>
            <a:chOff x="3822692" y="2140385"/>
            <a:chExt cx="1201322" cy="932073"/>
          </a:xfrm>
        </p:grpSpPr>
        <p:pic>
          <p:nvPicPr>
            <p:cNvPr id="74" name="Picture 3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2692" y="2195596"/>
              <a:ext cx="1201322" cy="876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5" name="矩形 74"/>
            <p:cNvSpPr/>
            <p:nvPr/>
          </p:nvSpPr>
          <p:spPr>
            <a:xfrm>
              <a:off x="3860863" y="2140385"/>
              <a:ext cx="1137931" cy="887547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7208728" y="3453296"/>
            <a:ext cx="1572964" cy="868529"/>
            <a:chOff x="9695875" y="382024"/>
            <a:chExt cx="1898361" cy="1081628"/>
          </a:xfrm>
        </p:grpSpPr>
        <p:pic>
          <p:nvPicPr>
            <p:cNvPr id="77" name="Picture 6" descr="F:\Chenyang's_files\SceneGraph\RenderPic_hybird\5.PNG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06"/>
            <a:stretch/>
          </p:blipFill>
          <p:spPr bwMode="auto">
            <a:xfrm>
              <a:off x="9706241" y="382025"/>
              <a:ext cx="1887995" cy="1081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矩形 77"/>
            <p:cNvSpPr/>
            <p:nvPr/>
          </p:nvSpPr>
          <p:spPr>
            <a:xfrm>
              <a:off x="9695875" y="382024"/>
              <a:ext cx="1898361" cy="1073913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7790520" y="2404511"/>
            <a:ext cx="902376" cy="906650"/>
            <a:chOff x="7790520" y="2292373"/>
            <a:chExt cx="902376" cy="906650"/>
          </a:xfrm>
        </p:grpSpPr>
        <p:pic>
          <p:nvPicPr>
            <p:cNvPr id="80" name="Picture 10" descr="F:\Chenyang's_files\SceneGraph\RenderPic_simple\513.PN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1702" y="2313812"/>
              <a:ext cx="823941" cy="885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矩形 80"/>
            <p:cNvSpPr/>
            <p:nvPr/>
          </p:nvSpPr>
          <p:spPr>
            <a:xfrm>
              <a:off x="7790520" y="2292373"/>
              <a:ext cx="902376" cy="892539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763688" y="1516501"/>
            <a:ext cx="5578012" cy="1919345"/>
            <a:chOff x="1006676" y="756289"/>
            <a:chExt cx="1777326" cy="611562"/>
          </a:xfrm>
        </p:grpSpPr>
        <p:grpSp>
          <p:nvGrpSpPr>
            <p:cNvPr id="82" name="组合 81"/>
            <p:cNvGrpSpPr/>
            <p:nvPr/>
          </p:nvGrpSpPr>
          <p:grpSpPr>
            <a:xfrm>
              <a:off x="1006676" y="1144702"/>
              <a:ext cx="347717" cy="130709"/>
              <a:chOff x="3365717" y="3503917"/>
              <a:chExt cx="1112926" cy="418810"/>
            </a:xfrm>
          </p:grpSpPr>
          <p:sp>
            <p:nvSpPr>
              <p:cNvPr id="83" name="椭圆 82"/>
              <p:cNvSpPr/>
              <p:nvPr/>
            </p:nvSpPr>
            <p:spPr>
              <a:xfrm rot="20319896">
                <a:off x="3943664" y="3762278"/>
                <a:ext cx="75715" cy="7571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 rot="20319896">
                <a:off x="3365717" y="3787400"/>
                <a:ext cx="75715" cy="7571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椭圆 84"/>
              <p:cNvSpPr/>
              <p:nvPr/>
            </p:nvSpPr>
            <p:spPr>
              <a:xfrm rot="20319896">
                <a:off x="3686002" y="3540500"/>
                <a:ext cx="75715" cy="7571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 rot="20319896">
                <a:off x="3541189" y="3597062"/>
                <a:ext cx="75715" cy="7571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椭圆 86"/>
              <p:cNvSpPr/>
              <p:nvPr/>
            </p:nvSpPr>
            <p:spPr>
              <a:xfrm rot="20319896">
                <a:off x="4402928" y="3834717"/>
                <a:ext cx="75715" cy="7571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椭圆 87"/>
              <p:cNvSpPr/>
              <p:nvPr/>
            </p:nvSpPr>
            <p:spPr>
              <a:xfrm rot="20319896">
                <a:off x="4111966" y="3649522"/>
                <a:ext cx="75715" cy="7571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椭圆 88"/>
              <p:cNvSpPr/>
              <p:nvPr/>
            </p:nvSpPr>
            <p:spPr>
              <a:xfrm rot="20319896">
                <a:off x="4163337" y="3847012"/>
                <a:ext cx="75715" cy="7571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椭圆 89"/>
              <p:cNvSpPr/>
              <p:nvPr/>
            </p:nvSpPr>
            <p:spPr>
              <a:xfrm rot="20319896">
                <a:off x="4150280" y="3747612"/>
                <a:ext cx="75715" cy="7571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椭圆 90"/>
              <p:cNvSpPr/>
              <p:nvPr/>
            </p:nvSpPr>
            <p:spPr>
              <a:xfrm rot="20319896">
                <a:off x="3955279" y="3792009"/>
                <a:ext cx="75715" cy="7571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/>
              <p:cNvSpPr/>
              <p:nvPr/>
            </p:nvSpPr>
            <p:spPr>
              <a:xfrm rot="20319896">
                <a:off x="3883394" y="3503917"/>
                <a:ext cx="75715" cy="7571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 rot="20319896">
                <a:off x="4135236" y="3605046"/>
                <a:ext cx="75715" cy="7571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椭圆 93"/>
              <p:cNvSpPr/>
              <p:nvPr/>
            </p:nvSpPr>
            <p:spPr>
              <a:xfrm rot="20319896">
                <a:off x="3561278" y="3752555"/>
                <a:ext cx="75715" cy="7571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椭圆 94"/>
              <p:cNvSpPr/>
              <p:nvPr/>
            </p:nvSpPr>
            <p:spPr>
              <a:xfrm rot="20319896">
                <a:off x="3901987" y="3696151"/>
                <a:ext cx="75715" cy="7571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椭圆 95"/>
              <p:cNvSpPr/>
              <p:nvPr/>
            </p:nvSpPr>
            <p:spPr>
              <a:xfrm rot="20319896">
                <a:off x="3772221" y="3629392"/>
                <a:ext cx="75715" cy="7571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椭圆 96"/>
              <p:cNvSpPr/>
              <p:nvPr/>
            </p:nvSpPr>
            <p:spPr>
              <a:xfrm rot="20319896">
                <a:off x="3716837" y="3610509"/>
                <a:ext cx="75715" cy="75715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8" name="组合 97"/>
            <p:cNvGrpSpPr/>
            <p:nvPr/>
          </p:nvGrpSpPr>
          <p:grpSpPr>
            <a:xfrm>
              <a:off x="1906588" y="756289"/>
              <a:ext cx="241457" cy="361808"/>
              <a:chOff x="5676806" y="1910679"/>
              <a:chExt cx="772822" cy="1159284"/>
            </a:xfrm>
          </p:grpSpPr>
          <p:sp>
            <p:nvSpPr>
              <p:cNvPr id="99" name="椭圆 98"/>
              <p:cNvSpPr/>
              <p:nvPr/>
            </p:nvSpPr>
            <p:spPr>
              <a:xfrm rot="20319896">
                <a:off x="5890000" y="2332164"/>
                <a:ext cx="75715" cy="75715"/>
              </a:xfrm>
              <a:prstGeom prst="ellipse">
                <a:avLst/>
              </a:prstGeom>
              <a:solidFill>
                <a:srgbClr val="8238BA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椭圆 99"/>
              <p:cNvSpPr/>
              <p:nvPr/>
            </p:nvSpPr>
            <p:spPr>
              <a:xfrm rot="20319896">
                <a:off x="5925242" y="2497647"/>
                <a:ext cx="75715" cy="75715"/>
              </a:xfrm>
              <a:prstGeom prst="ellipse">
                <a:avLst/>
              </a:prstGeom>
              <a:solidFill>
                <a:srgbClr val="8238BA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椭圆 100"/>
              <p:cNvSpPr/>
              <p:nvPr/>
            </p:nvSpPr>
            <p:spPr>
              <a:xfrm rot="20319896">
                <a:off x="5830583" y="2436657"/>
                <a:ext cx="75715" cy="75715"/>
              </a:xfrm>
              <a:prstGeom prst="ellipse">
                <a:avLst/>
              </a:prstGeom>
              <a:solidFill>
                <a:srgbClr val="8238BA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椭圆 101"/>
              <p:cNvSpPr/>
              <p:nvPr/>
            </p:nvSpPr>
            <p:spPr>
              <a:xfrm rot="20319896">
                <a:off x="5891825" y="2186276"/>
                <a:ext cx="75715" cy="75715"/>
              </a:xfrm>
              <a:prstGeom prst="ellipse">
                <a:avLst/>
              </a:prstGeom>
              <a:solidFill>
                <a:srgbClr val="8238BA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椭圆 102"/>
              <p:cNvSpPr/>
              <p:nvPr/>
            </p:nvSpPr>
            <p:spPr>
              <a:xfrm rot="20319896">
                <a:off x="5868489" y="2560455"/>
                <a:ext cx="75715" cy="75715"/>
              </a:xfrm>
              <a:prstGeom prst="ellipse">
                <a:avLst/>
              </a:prstGeom>
              <a:solidFill>
                <a:srgbClr val="8238BA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椭圆 103"/>
              <p:cNvSpPr/>
              <p:nvPr/>
            </p:nvSpPr>
            <p:spPr>
              <a:xfrm rot="20319896">
                <a:off x="5966587" y="2315160"/>
                <a:ext cx="75715" cy="75715"/>
              </a:xfrm>
              <a:prstGeom prst="ellipse">
                <a:avLst/>
              </a:prstGeom>
              <a:solidFill>
                <a:srgbClr val="8238BA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椭圆 104"/>
              <p:cNvSpPr/>
              <p:nvPr/>
            </p:nvSpPr>
            <p:spPr>
              <a:xfrm rot="20319896">
                <a:off x="5973662" y="2407909"/>
                <a:ext cx="75715" cy="75715"/>
              </a:xfrm>
              <a:prstGeom prst="ellipse">
                <a:avLst/>
              </a:prstGeom>
              <a:solidFill>
                <a:srgbClr val="8238BA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椭圆 105"/>
              <p:cNvSpPr/>
              <p:nvPr/>
            </p:nvSpPr>
            <p:spPr>
              <a:xfrm rot="20319896">
                <a:off x="5956293" y="2032234"/>
                <a:ext cx="75715" cy="75715"/>
              </a:xfrm>
              <a:prstGeom prst="ellipse">
                <a:avLst/>
              </a:prstGeom>
              <a:solidFill>
                <a:srgbClr val="8238BA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椭圆 106"/>
              <p:cNvSpPr/>
              <p:nvPr/>
            </p:nvSpPr>
            <p:spPr>
              <a:xfrm rot="20319896">
                <a:off x="5857885" y="2679180"/>
                <a:ext cx="75715" cy="75715"/>
              </a:xfrm>
              <a:prstGeom prst="ellipse">
                <a:avLst/>
              </a:prstGeom>
              <a:solidFill>
                <a:srgbClr val="8238BA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椭圆 107"/>
              <p:cNvSpPr/>
              <p:nvPr/>
            </p:nvSpPr>
            <p:spPr>
              <a:xfrm rot="20319896">
                <a:off x="5875578" y="2058101"/>
                <a:ext cx="75715" cy="75715"/>
              </a:xfrm>
              <a:prstGeom prst="ellipse">
                <a:avLst/>
              </a:prstGeom>
              <a:solidFill>
                <a:srgbClr val="8238BA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椭圆 108"/>
              <p:cNvSpPr/>
              <p:nvPr/>
            </p:nvSpPr>
            <p:spPr>
              <a:xfrm rot="20319896">
                <a:off x="6321352" y="2176817"/>
                <a:ext cx="75715" cy="75715"/>
              </a:xfrm>
              <a:prstGeom prst="ellipse">
                <a:avLst/>
              </a:prstGeom>
              <a:solidFill>
                <a:srgbClr val="8238BA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椭圆 109"/>
              <p:cNvSpPr/>
              <p:nvPr/>
            </p:nvSpPr>
            <p:spPr>
              <a:xfrm rot="20319896">
                <a:off x="6077276" y="1957841"/>
                <a:ext cx="75715" cy="75715"/>
              </a:xfrm>
              <a:prstGeom prst="ellipse">
                <a:avLst/>
              </a:prstGeom>
              <a:solidFill>
                <a:srgbClr val="8238BA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椭圆 110"/>
              <p:cNvSpPr/>
              <p:nvPr/>
            </p:nvSpPr>
            <p:spPr>
              <a:xfrm rot="20319896">
                <a:off x="6148959" y="1910679"/>
                <a:ext cx="75715" cy="75715"/>
              </a:xfrm>
              <a:prstGeom prst="ellipse">
                <a:avLst/>
              </a:prstGeom>
              <a:solidFill>
                <a:srgbClr val="8238BA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椭圆 111"/>
              <p:cNvSpPr/>
              <p:nvPr/>
            </p:nvSpPr>
            <p:spPr>
              <a:xfrm rot="20319896">
                <a:off x="5837784" y="2288669"/>
                <a:ext cx="75715" cy="75715"/>
              </a:xfrm>
              <a:prstGeom prst="ellipse">
                <a:avLst/>
              </a:prstGeom>
              <a:solidFill>
                <a:srgbClr val="8238BA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椭圆 112"/>
              <p:cNvSpPr/>
              <p:nvPr/>
            </p:nvSpPr>
            <p:spPr>
              <a:xfrm rot="20319896">
                <a:off x="5749804" y="2204698"/>
                <a:ext cx="75715" cy="75715"/>
              </a:xfrm>
              <a:prstGeom prst="ellipse">
                <a:avLst/>
              </a:prstGeom>
              <a:solidFill>
                <a:srgbClr val="8238BA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椭圆 113"/>
              <p:cNvSpPr/>
              <p:nvPr/>
            </p:nvSpPr>
            <p:spPr>
              <a:xfrm rot="20319896">
                <a:off x="6298897" y="2080543"/>
                <a:ext cx="75715" cy="75715"/>
              </a:xfrm>
              <a:prstGeom prst="ellipse">
                <a:avLst/>
              </a:prstGeom>
              <a:solidFill>
                <a:srgbClr val="8238BA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椭圆 114"/>
              <p:cNvSpPr/>
              <p:nvPr/>
            </p:nvSpPr>
            <p:spPr>
              <a:xfrm rot="20319896">
                <a:off x="5676806" y="2994248"/>
                <a:ext cx="75715" cy="75715"/>
              </a:xfrm>
              <a:prstGeom prst="ellipse">
                <a:avLst/>
              </a:prstGeom>
              <a:solidFill>
                <a:srgbClr val="8238BA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椭圆 115"/>
              <p:cNvSpPr/>
              <p:nvPr/>
            </p:nvSpPr>
            <p:spPr>
              <a:xfrm rot="20319896">
                <a:off x="6373913" y="2165165"/>
                <a:ext cx="75715" cy="75715"/>
              </a:xfrm>
              <a:prstGeom prst="ellipse">
                <a:avLst/>
              </a:prstGeom>
              <a:solidFill>
                <a:srgbClr val="8238BA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7" name="组合 116"/>
            <p:cNvGrpSpPr/>
            <p:nvPr/>
          </p:nvGrpSpPr>
          <p:grpSpPr>
            <a:xfrm>
              <a:off x="2502666" y="1010617"/>
              <a:ext cx="281336" cy="357234"/>
              <a:chOff x="7662872" y="3469092"/>
              <a:chExt cx="900462" cy="1144630"/>
            </a:xfrm>
          </p:grpSpPr>
          <p:sp>
            <p:nvSpPr>
              <p:cNvPr id="118" name="椭圆 117"/>
              <p:cNvSpPr/>
              <p:nvPr/>
            </p:nvSpPr>
            <p:spPr>
              <a:xfrm rot="16548327">
                <a:off x="8441027" y="3900147"/>
                <a:ext cx="75715" cy="7571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椭圆 118"/>
              <p:cNvSpPr/>
              <p:nvPr/>
            </p:nvSpPr>
            <p:spPr>
              <a:xfrm rot="16548327">
                <a:off x="8098121" y="4384601"/>
                <a:ext cx="75715" cy="7571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椭圆 119"/>
              <p:cNvSpPr/>
              <p:nvPr/>
            </p:nvSpPr>
            <p:spPr>
              <a:xfrm rot="16548327">
                <a:off x="8476247" y="3808064"/>
                <a:ext cx="75715" cy="7571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椭圆 120"/>
              <p:cNvSpPr/>
              <p:nvPr/>
            </p:nvSpPr>
            <p:spPr>
              <a:xfrm rot="16548327">
                <a:off x="8285343" y="4348010"/>
                <a:ext cx="75715" cy="7571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椭圆 121"/>
              <p:cNvSpPr/>
              <p:nvPr/>
            </p:nvSpPr>
            <p:spPr>
              <a:xfrm rot="16548327">
                <a:off x="8057509" y="4216332"/>
                <a:ext cx="75715" cy="7571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椭圆 122"/>
              <p:cNvSpPr/>
              <p:nvPr/>
            </p:nvSpPr>
            <p:spPr>
              <a:xfrm rot="16548327">
                <a:off x="8357612" y="3788047"/>
                <a:ext cx="75715" cy="7571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椭圆 123"/>
              <p:cNvSpPr/>
              <p:nvPr/>
            </p:nvSpPr>
            <p:spPr>
              <a:xfrm rot="16548327">
                <a:off x="8311080" y="3932433"/>
                <a:ext cx="75715" cy="7571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椭圆 124"/>
              <p:cNvSpPr/>
              <p:nvPr/>
            </p:nvSpPr>
            <p:spPr>
              <a:xfrm rot="16548327">
                <a:off x="7662872" y="4538007"/>
                <a:ext cx="75715" cy="7571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椭圆 125"/>
              <p:cNvSpPr/>
              <p:nvPr/>
            </p:nvSpPr>
            <p:spPr>
              <a:xfrm rot="16548327">
                <a:off x="8330264" y="4113284"/>
                <a:ext cx="75715" cy="7571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椭圆 126"/>
              <p:cNvSpPr/>
              <p:nvPr/>
            </p:nvSpPr>
            <p:spPr>
              <a:xfrm rot="16548327">
                <a:off x="8487619" y="3546026"/>
                <a:ext cx="75715" cy="7571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椭圆 127"/>
              <p:cNvSpPr/>
              <p:nvPr/>
            </p:nvSpPr>
            <p:spPr>
              <a:xfrm rot="16548327">
                <a:off x="8422518" y="3825707"/>
                <a:ext cx="75715" cy="7571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椭圆 128"/>
              <p:cNvSpPr/>
              <p:nvPr/>
            </p:nvSpPr>
            <p:spPr>
              <a:xfrm rot="16548327">
                <a:off x="8288348" y="4005970"/>
                <a:ext cx="75715" cy="7571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椭圆 129"/>
              <p:cNvSpPr/>
              <p:nvPr/>
            </p:nvSpPr>
            <p:spPr>
              <a:xfrm rot="16548327">
                <a:off x="8457570" y="3469092"/>
                <a:ext cx="75715" cy="7571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椭圆 130"/>
              <p:cNvSpPr/>
              <p:nvPr/>
            </p:nvSpPr>
            <p:spPr>
              <a:xfrm rot="16548327">
                <a:off x="7971802" y="4217485"/>
                <a:ext cx="75715" cy="7571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椭圆 131"/>
              <p:cNvSpPr/>
              <p:nvPr/>
            </p:nvSpPr>
            <p:spPr>
              <a:xfrm rot="16548327">
                <a:off x="7762965" y="4516821"/>
                <a:ext cx="75715" cy="7571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椭圆 132"/>
              <p:cNvSpPr/>
              <p:nvPr/>
            </p:nvSpPr>
            <p:spPr>
              <a:xfrm rot="16548327">
                <a:off x="8313494" y="4280018"/>
                <a:ext cx="75715" cy="7571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椭圆 133"/>
              <p:cNvSpPr/>
              <p:nvPr/>
            </p:nvSpPr>
            <p:spPr>
              <a:xfrm rot="16548327">
                <a:off x="7675322" y="4495033"/>
                <a:ext cx="75715" cy="7571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椭圆 134"/>
              <p:cNvSpPr/>
              <p:nvPr/>
            </p:nvSpPr>
            <p:spPr>
              <a:xfrm rot="16548327">
                <a:off x="8130450" y="4446643"/>
                <a:ext cx="75715" cy="7571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53" name="组合 152"/>
          <p:cNvGrpSpPr/>
          <p:nvPr/>
        </p:nvGrpSpPr>
        <p:grpSpPr>
          <a:xfrm>
            <a:off x="2876509" y="41978"/>
            <a:ext cx="4474507" cy="2138221"/>
            <a:chOff x="2876509" y="41978"/>
            <a:chExt cx="4474507" cy="2138221"/>
          </a:xfrm>
        </p:grpSpPr>
        <p:sp>
          <p:nvSpPr>
            <p:cNvPr id="154" name="椭圆 153"/>
            <p:cNvSpPr/>
            <p:nvPr/>
          </p:nvSpPr>
          <p:spPr>
            <a:xfrm>
              <a:off x="4659814" y="1938454"/>
              <a:ext cx="241745" cy="241745"/>
            </a:xfrm>
            <a:prstGeom prst="ellipse">
              <a:avLst/>
            </a:prstGeom>
            <a:noFill/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椭圆 154"/>
            <p:cNvSpPr/>
            <p:nvPr/>
          </p:nvSpPr>
          <p:spPr>
            <a:xfrm>
              <a:off x="5136161" y="1700022"/>
              <a:ext cx="241745" cy="241745"/>
            </a:xfrm>
            <a:prstGeom prst="ellipse">
              <a:avLst/>
            </a:prstGeom>
            <a:noFill/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6" name="组合 155"/>
            <p:cNvGrpSpPr/>
            <p:nvPr/>
          </p:nvGrpSpPr>
          <p:grpSpPr>
            <a:xfrm>
              <a:off x="2876509" y="44854"/>
              <a:ext cx="2072783" cy="1460682"/>
              <a:chOff x="2372230" y="44854"/>
              <a:chExt cx="2072783" cy="1460682"/>
            </a:xfrm>
          </p:grpSpPr>
          <p:pic>
            <p:nvPicPr>
              <p:cNvPr id="162" name="Picture 2"/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0813" y="87661"/>
                <a:ext cx="2064200" cy="1417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3" name="矩形 162"/>
              <p:cNvSpPr/>
              <p:nvPr/>
            </p:nvSpPr>
            <p:spPr>
              <a:xfrm>
                <a:off x="2372230" y="44854"/>
                <a:ext cx="2044496" cy="1438889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8520" tIns="14261" rIns="28520" bIns="14261" rtlCol="0" anchor="ctr"/>
              <a:lstStyle/>
              <a:p>
                <a:pPr algn="ctr"/>
                <a:r>
                  <a:rPr lang="en-US" altLang="zh-CN" dirty="0" smtClean="0"/>
                  <a:t>               </a:t>
                </a:r>
                <a:endParaRPr lang="zh-CN" altLang="en-US" dirty="0"/>
              </a:p>
            </p:txBody>
          </p:sp>
        </p:grpSp>
        <p:grpSp>
          <p:nvGrpSpPr>
            <p:cNvPr id="157" name="组合 156"/>
            <p:cNvGrpSpPr/>
            <p:nvPr/>
          </p:nvGrpSpPr>
          <p:grpSpPr>
            <a:xfrm>
              <a:off x="5004048" y="41978"/>
              <a:ext cx="2346968" cy="1487795"/>
              <a:chOff x="5004048" y="41978"/>
              <a:chExt cx="2346968" cy="1487795"/>
            </a:xfrm>
          </p:grpSpPr>
          <p:pic>
            <p:nvPicPr>
              <p:cNvPr id="160" name="Picture 3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4048" y="63423"/>
                <a:ext cx="2346968" cy="1466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1" name="矩形 160"/>
              <p:cNvSpPr/>
              <p:nvPr/>
            </p:nvSpPr>
            <p:spPr>
              <a:xfrm>
                <a:off x="5027474" y="41978"/>
                <a:ext cx="2290539" cy="1438889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8520" tIns="14261" rIns="28520" bIns="14261" rtlCol="0" anchor="ctr"/>
              <a:lstStyle/>
              <a:p>
                <a:pPr algn="ctr"/>
                <a:r>
                  <a:rPr lang="en-US" altLang="zh-CN" dirty="0" smtClean="0"/>
                  <a:t>               </a:t>
                </a:r>
                <a:endParaRPr lang="zh-CN" altLang="en-US" dirty="0"/>
              </a:p>
            </p:txBody>
          </p:sp>
        </p:grpSp>
        <p:cxnSp>
          <p:nvCxnSpPr>
            <p:cNvPr id="158" name="直接连接符 157"/>
            <p:cNvCxnSpPr/>
            <p:nvPr/>
          </p:nvCxnSpPr>
          <p:spPr>
            <a:xfrm flipH="1" flipV="1">
              <a:off x="4270075" y="1483743"/>
              <a:ext cx="414069" cy="508960"/>
            </a:xfrm>
            <a:prstGeom prst="line">
              <a:avLst/>
            </a:prstGeom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9" name="直接连接符 158"/>
            <p:cNvCxnSpPr/>
            <p:nvPr/>
          </p:nvCxnSpPr>
          <p:spPr>
            <a:xfrm flipV="1">
              <a:off x="5339751" y="1483743"/>
              <a:ext cx="241540" cy="232914"/>
            </a:xfrm>
            <a:prstGeom prst="line">
              <a:avLst/>
            </a:prstGeom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4" name="组合 163"/>
          <p:cNvGrpSpPr/>
          <p:nvPr/>
        </p:nvGrpSpPr>
        <p:grpSpPr>
          <a:xfrm>
            <a:off x="5220072" y="2682198"/>
            <a:ext cx="3639256" cy="2291055"/>
            <a:chOff x="5220072" y="2682198"/>
            <a:chExt cx="3639256" cy="2291055"/>
          </a:xfrm>
        </p:grpSpPr>
        <p:grpSp>
          <p:nvGrpSpPr>
            <p:cNvPr id="165" name="组合 164"/>
            <p:cNvGrpSpPr/>
            <p:nvPr/>
          </p:nvGrpSpPr>
          <p:grpSpPr>
            <a:xfrm>
              <a:off x="5220072" y="3463552"/>
              <a:ext cx="1620301" cy="1509701"/>
              <a:chOff x="5292080" y="3463552"/>
              <a:chExt cx="1620301" cy="1509701"/>
            </a:xfrm>
          </p:grpSpPr>
          <p:pic>
            <p:nvPicPr>
              <p:cNvPr id="172" name="Picture 4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2080" y="3490401"/>
                <a:ext cx="1576785" cy="14685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3" name="矩形 172"/>
              <p:cNvSpPr/>
              <p:nvPr/>
            </p:nvSpPr>
            <p:spPr>
              <a:xfrm>
                <a:off x="5292324" y="3463552"/>
                <a:ext cx="1620057" cy="1509701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8520" tIns="14261" rIns="28520" bIns="14261" rtlCol="0" anchor="ctr"/>
              <a:lstStyle/>
              <a:p>
                <a:pPr algn="ctr"/>
                <a:r>
                  <a:rPr lang="en-US" altLang="zh-CN" dirty="0" smtClean="0"/>
                  <a:t>               </a:t>
                </a:r>
                <a:endParaRPr lang="zh-CN" altLang="en-US" dirty="0"/>
              </a:p>
            </p:txBody>
          </p:sp>
        </p:grpSp>
        <p:sp>
          <p:nvSpPr>
            <p:cNvPr id="166" name="椭圆 165"/>
            <p:cNvSpPr/>
            <p:nvPr/>
          </p:nvSpPr>
          <p:spPr>
            <a:xfrm>
              <a:off x="6673936" y="2954552"/>
              <a:ext cx="241745" cy="241745"/>
            </a:xfrm>
            <a:prstGeom prst="ellipse">
              <a:avLst/>
            </a:prstGeom>
            <a:noFill/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7" name="椭圆 166"/>
            <p:cNvSpPr/>
            <p:nvPr/>
          </p:nvSpPr>
          <p:spPr>
            <a:xfrm>
              <a:off x="7004340" y="2682198"/>
              <a:ext cx="241745" cy="241745"/>
            </a:xfrm>
            <a:prstGeom prst="ellipse">
              <a:avLst/>
            </a:prstGeom>
            <a:noFill/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8" name="Picture 5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1907" y="3514556"/>
              <a:ext cx="1880218" cy="1417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9" name="矩形 168"/>
            <p:cNvSpPr/>
            <p:nvPr/>
          </p:nvSpPr>
          <p:spPr>
            <a:xfrm>
              <a:off x="6930233" y="3460441"/>
              <a:ext cx="1929095" cy="1509701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r>
                <a:rPr lang="en-US" altLang="zh-CN" dirty="0" smtClean="0"/>
                <a:t>               </a:t>
              </a:r>
              <a:endParaRPr lang="zh-CN" altLang="en-US" dirty="0"/>
            </a:p>
          </p:txBody>
        </p:sp>
        <p:cxnSp>
          <p:nvCxnSpPr>
            <p:cNvPr id="170" name="直接连接符 169"/>
            <p:cNvCxnSpPr/>
            <p:nvPr/>
          </p:nvCxnSpPr>
          <p:spPr>
            <a:xfrm flipH="1" flipV="1">
              <a:off x="7185805" y="2898475"/>
              <a:ext cx="312275" cy="560342"/>
            </a:xfrm>
            <a:prstGeom prst="line">
              <a:avLst/>
            </a:prstGeom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1" name="直接连接符 170"/>
            <p:cNvCxnSpPr/>
            <p:nvPr/>
          </p:nvCxnSpPr>
          <p:spPr>
            <a:xfrm flipV="1">
              <a:off x="6583680" y="3183148"/>
              <a:ext cx="188056" cy="291572"/>
            </a:xfrm>
            <a:prstGeom prst="line">
              <a:avLst/>
            </a:prstGeom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2" name="组合 141"/>
          <p:cNvGrpSpPr/>
          <p:nvPr/>
        </p:nvGrpSpPr>
        <p:grpSpPr>
          <a:xfrm>
            <a:off x="257714" y="2771820"/>
            <a:ext cx="4480753" cy="2204945"/>
            <a:chOff x="257714" y="2771820"/>
            <a:chExt cx="4480753" cy="2204945"/>
          </a:xfrm>
        </p:grpSpPr>
        <p:sp>
          <p:nvSpPr>
            <p:cNvPr id="143" name="椭圆 142"/>
            <p:cNvSpPr/>
            <p:nvPr/>
          </p:nvSpPr>
          <p:spPr>
            <a:xfrm>
              <a:off x="2080919" y="2771820"/>
              <a:ext cx="241745" cy="241745"/>
            </a:xfrm>
            <a:prstGeom prst="ellipse">
              <a:avLst/>
            </a:prstGeom>
            <a:noFill/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椭圆 143"/>
            <p:cNvSpPr/>
            <p:nvPr/>
          </p:nvSpPr>
          <p:spPr>
            <a:xfrm>
              <a:off x="2449244" y="2898359"/>
              <a:ext cx="241745" cy="241745"/>
            </a:xfrm>
            <a:prstGeom prst="ellipse">
              <a:avLst/>
            </a:prstGeom>
            <a:noFill/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5" name="直接连接符 144"/>
            <p:cNvCxnSpPr/>
            <p:nvPr/>
          </p:nvCxnSpPr>
          <p:spPr>
            <a:xfrm flipV="1">
              <a:off x="1673225" y="2984741"/>
              <a:ext cx="466126" cy="482359"/>
            </a:xfrm>
            <a:prstGeom prst="line">
              <a:avLst/>
            </a:prstGeom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直接连接符 145"/>
            <p:cNvCxnSpPr/>
            <p:nvPr/>
          </p:nvCxnSpPr>
          <p:spPr>
            <a:xfrm flipH="1" flipV="1">
              <a:off x="2648309" y="3122763"/>
              <a:ext cx="291741" cy="344337"/>
            </a:xfrm>
            <a:prstGeom prst="line">
              <a:avLst/>
            </a:prstGeom>
            <a:ln w="1905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47" name="组合 146"/>
            <p:cNvGrpSpPr/>
            <p:nvPr/>
          </p:nvGrpSpPr>
          <p:grpSpPr>
            <a:xfrm>
              <a:off x="257714" y="3463790"/>
              <a:ext cx="2321355" cy="1507173"/>
              <a:chOff x="5877961" y="493768"/>
              <a:chExt cx="2808839" cy="1823679"/>
            </a:xfrm>
          </p:grpSpPr>
          <p:pic>
            <p:nvPicPr>
              <p:cNvPr id="151" name="Picture 5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7961" y="540054"/>
                <a:ext cx="2791247" cy="17773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2" name="矩形 151"/>
              <p:cNvSpPr/>
              <p:nvPr/>
            </p:nvSpPr>
            <p:spPr>
              <a:xfrm>
                <a:off x="5882373" y="493768"/>
                <a:ext cx="2804427" cy="1819117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8520" tIns="14261" rIns="28520" bIns="14261" rtlCol="0" anchor="ctr"/>
              <a:lstStyle/>
              <a:p>
                <a:pPr algn="ctr"/>
                <a:r>
                  <a:rPr lang="en-US" altLang="zh-CN" dirty="0" smtClean="0"/>
                  <a:t>               </a:t>
                </a:r>
                <a:endParaRPr lang="zh-CN" altLang="en-US" dirty="0"/>
              </a:p>
            </p:txBody>
          </p:sp>
        </p:grpSp>
        <p:grpSp>
          <p:nvGrpSpPr>
            <p:cNvPr id="148" name="组合 147"/>
            <p:cNvGrpSpPr/>
            <p:nvPr/>
          </p:nvGrpSpPr>
          <p:grpSpPr>
            <a:xfrm>
              <a:off x="2677026" y="3463790"/>
              <a:ext cx="2061441" cy="1512975"/>
              <a:chOff x="5063462" y="2676939"/>
              <a:chExt cx="2393342" cy="1756571"/>
            </a:xfrm>
          </p:grpSpPr>
          <p:pic>
            <p:nvPicPr>
              <p:cNvPr id="149" name="Picture 2" descr="C:\Users\Kevin\Desktop\sshot-3.pn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1480" y="2720749"/>
                <a:ext cx="2177306" cy="17127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0" name="矩形 149"/>
              <p:cNvSpPr/>
              <p:nvPr/>
            </p:nvSpPr>
            <p:spPr>
              <a:xfrm>
                <a:off x="5063462" y="2676939"/>
                <a:ext cx="2393342" cy="175277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8520" tIns="14261" rIns="28520" bIns="14261" rtlCol="0" anchor="ctr"/>
              <a:lstStyle/>
              <a:p>
                <a:pPr algn="ctr"/>
                <a:r>
                  <a:rPr lang="en-US" altLang="zh-CN" dirty="0" smtClean="0"/>
                  <a:t>               </a:t>
                </a:r>
                <a:endParaRPr lang="zh-CN" altLang="en-US" dirty="0"/>
              </a:p>
            </p:txBody>
          </p:sp>
        </p:grpSp>
      </p:grp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53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38889E-6 -3.02563E-7 L 0.05486 0.20191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3" y="100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22222E-6 2.01914E-6 L -0.14011 0.23433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4" y="117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77778E-6 -6.60698E-7 L 0.04896 -0.1716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-85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77778E-6 -3.98889E-6 L 0.39271 0.21427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107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8.33333E-7 2.43902E-6 L -0.03056 -0.32603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8" y="-1630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61111E-6 1.66101E-6 L -0.18976 -0.19543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97" y="-978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94444E-6 -4.41222E-7 L 0.17899 -0.17772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-88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11022E-16 4.93827E-6 L 0.10365 0.23055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4" y="1151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61111E-6 -3.71799E-6 L -0.09375 0.40513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024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61111E-6 -9.00956E-7 L -0.07969 0.23974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3" y="1197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72222E-6 2.92374E-6 L -0.10191 -0.08367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4" y="-419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72222E-6 -4.26057E-6 L -0.14132 -0.17968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66" y="-898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33333E-6 -4.93362E-6 L 0.0085 -0.07687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385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5.55556E-7 4.18648E-6 L 0.13872 0.08428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419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8.33333E-7 -4.8163E-7 L 0.11458 0.19018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950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5E-6 8.5829E-7 L -0.02987 0.41402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" y="2068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4.16667E-6 1.45634E-6 L -0.0085 0.25177 " pathEditMode="relative" rAng="0" ptsTypes="AA">
                                      <p:cBhvr>
                                        <p:cTn id="3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1258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4.1623E-6 L 0.07396 0.03239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160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38889E-6 1.2959E-7 L 0.08889 -0.08794 " pathEditMode="relative" rAng="0" ptsTypes="AA">
                                      <p:cBhvr>
                                        <p:cTn id="4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4" y="-441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66667E-6 2.43902E-6 L -0.0217 -0.17197 " pathEditMode="relative" rAng="0" ptsTypes="AA">
                                      <p:cBhvr>
                                        <p:cTn id="44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861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5.55556E-7 1.2959E-7 L -0.13229 -0.15057 " pathEditMode="relative" rAng="0" ptsTypes="AA">
                                      <p:cBhvr>
                                        <p:cTn id="46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-752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61111E-6 2.38963E-6 L -0.20816 0.23958 " pathEditMode="relative" rAng="0" ptsTypes="AA">
                                      <p:cBhvr>
                                        <p:cTn id="48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1197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Results 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 smtClean="0"/>
          </a:p>
          <a:p>
            <a:endParaRPr lang="en-US" altLang="zh-CN" dirty="0"/>
          </a:p>
          <a:p>
            <a:pPr marL="0" indent="0">
              <a:buNone/>
            </a:pP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Time</a:t>
            </a:r>
          </a:p>
          <a:p>
            <a:pPr lvl="1"/>
            <a:r>
              <a:rPr lang="en-US" altLang="zh-CN" dirty="0" smtClean="0"/>
              <a:t>focal point extraction (~5%)</a:t>
            </a:r>
          </a:p>
          <a:p>
            <a:pPr lvl="1"/>
            <a:r>
              <a:rPr lang="en-US" altLang="zh-CN" dirty="0" smtClean="0"/>
              <a:t>scene clustering (~90% with a </a:t>
            </a:r>
            <a:r>
              <a:rPr lang="en-US" altLang="zh-CN" dirty="0" err="1"/>
              <a:t>M</a:t>
            </a:r>
            <a:r>
              <a:rPr lang="en-US" altLang="zh-CN" dirty="0" err="1" smtClean="0"/>
              <a:t>atlab</a:t>
            </a:r>
            <a:r>
              <a:rPr lang="en-US" altLang="zh-CN" dirty="0" smtClean="0"/>
              <a:t> implementation)</a:t>
            </a:r>
          </a:p>
          <a:p>
            <a:pPr marL="457200" lvl="1" indent="0">
              <a:buNone/>
            </a:pPr>
            <a:endParaRPr lang="en-US" altLang="zh-CN" dirty="0" smtClean="0"/>
          </a:p>
          <a:p>
            <a:endParaRPr lang="en-US" altLang="zh-CN" dirty="0"/>
          </a:p>
          <a:p>
            <a:endParaRPr lang="zh-CN" altLang="en-US" dirty="0"/>
          </a:p>
        </p:txBody>
      </p:sp>
      <p:graphicFrame>
        <p:nvGraphicFramePr>
          <p:cNvPr id="4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3723267"/>
              </p:ext>
            </p:extLst>
          </p:nvPr>
        </p:nvGraphicFramePr>
        <p:xfrm>
          <a:off x="457200" y="1050925"/>
          <a:ext cx="8229601" cy="1676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13437"/>
                <a:gridCol w="1554041"/>
                <a:gridCol w="1331093"/>
                <a:gridCol w="1551215"/>
                <a:gridCol w="177981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Collection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Time (min) 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#Focal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#Non local focal</a:t>
                      </a:r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%Multi-focal scenes</a:t>
                      </a:r>
                      <a:endParaRPr lang="en-US" sz="22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Stanford (132)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3.2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50.4%</a:t>
                      </a:r>
                      <a:endParaRPr 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Tsinghua (792)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10.5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34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46.1%</a:t>
                      </a:r>
                      <a:endParaRPr 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7" name="圆角矩形 6"/>
          <p:cNvSpPr/>
          <p:nvPr/>
        </p:nvSpPr>
        <p:spPr>
          <a:xfrm>
            <a:off x="7053944" y="930319"/>
            <a:ext cx="1516054" cy="1943510"/>
          </a:xfrm>
          <a:prstGeom prst="roundRect">
            <a:avLst>
              <a:gd name="adj" fmla="val 17706"/>
            </a:avLst>
          </a:prstGeom>
          <a:noFill/>
          <a:ln w="38100">
            <a:solidFill>
              <a:srgbClr val="FD65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5419105" y="930319"/>
            <a:ext cx="1483399" cy="1943510"/>
          </a:xfrm>
          <a:prstGeom prst="roundRect">
            <a:avLst>
              <a:gd name="adj" fmla="val 17706"/>
            </a:avLst>
          </a:prstGeom>
          <a:noFill/>
          <a:ln w="38100">
            <a:solidFill>
              <a:srgbClr val="FD653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41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Compactness Plot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Change of overall compactness while interleaving optimization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66" y="1994473"/>
            <a:ext cx="3241963" cy="23774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6145" y="1994473"/>
            <a:ext cx="3287639" cy="23774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384936" y="4371913"/>
            <a:ext cx="982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altLang="zh-CN" dirty="0" smtClean="0"/>
              <a:t>Stanford</a:t>
            </a:r>
            <a:endParaRPr lang="en-US" altLang="zh-CN" dirty="0"/>
          </a:p>
        </p:txBody>
      </p:sp>
      <p:sp>
        <p:nvSpPr>
          <p:cNvPr id="7" name="矩形 6"/>
          <p:cNvSpPr/>
          <p:nvPr/>
        </p:nvSpPr>
        <p:spPr>
          <a:xfrm>
            <a:off x="6240865" y="4371913"/>
            <a:ext cx="10073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altLang="zh-CN" dirty="0" smtClean="0"/>
              <a:t>Tsinghua</a:t>
            </a:r>
            <a:endParaRPr lang="en-US" altLang="zh-CN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10" name="椭圆 9"/>
          <p:cNvSpPr/>
          <p:nvPr/>
        </p:nvSpPr>
        <p:spPr>
          <a:xfrm>
            <a:off x="1547448" y="3666387"/>
            <a:ext cx="114300" cy="114300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椭圆 10"/>
          <p:cNvSpPr/>
          <p:nvPr/>
        </p:nvSpPr>
        <p:spPr>
          <a:xfrm>
            <a:off x="2253052" y="3319383"/>
            <a:ext cx="114300" cy="114300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椭圆 11"/>
          <p:cNvSpPr/>
          <p:nvPr/>
        </p:nvSpPr>
        <p:spPr>
          <a:xfrm>
            <a:off x="2875936" y="3174401"/>
            <a:ext cx="114300" cy="114300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椭圆 12"/>
          <p:cNvSpPr/>
          <p:nvPr/>
        </p:nvSpPr>
        <p:spPr>
          <a:xfrm>
            <a:off x="3405037" y="2684579"/>
            <a:ext cx="114300" cy="114300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椭圆 13"/>
          <p:cNvSpPr/>
          <p:nvPr/>
        </p:nvSpPr>
        <p:spPr>
          <a:xfrm>
            <a:off x="3757248" y="2385642"/>
            <a:ext cx="114300" cy="114300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椭圆 14"/>
          <p:cNvSpPr/>
          <p:nvPr/>
        </p:nvSpPr>
        <p:spPr>
          <a:xfrm>
            <a:off x="4140216" y="2353398"/>
            <a:ext cx="114300" cy="114300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椭圆 15"/>
          <p:cNvSpPr/>
          <p:nvPr/>
        </p:nvSpPr>
        <p:spPr>
          <a:xfrm>
            <a:off x="5339863" y="3742582"/>
            <a:ext cx="114300" cy="114300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椭圆 16"/>
          <p:cNvSpPr/>
          <p:nvPr/>
        </p:nvSpPr>
        <p:spPr>
          <a:xfrm>
            <a:off x="5858610" y="3039575"/>
            <a:ext cx="114300" cy="114300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椭圆 17"/>
          <p:cNvSpPr/>
          <p:nvPr/>
        </p:nvSpPr>
        <p:spPr>
          <a:xfrm>
            <a:off x="6385664" y="2939919"/>
            <a:ext cx="114300" cy="114300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椭圆 18"/>
          <p:cNvSpPr/>
          <p:nvPr/>
        </p:nvSpPr>
        <p:spPr>
          <a:xfrm>
            <a:off x="6773011" y="2684579"/>
            <a:ext cx="114300" cy="114300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椭圆 19"/>
          <p:cNvSpPr/>
          <p:nvPr/>
        </p:nvSpPr>
        <p:spPr>
          <a:xfrm>
            <a:off x="7164731" y="2464774"/>
            <a:ext cx="114300" cy="114300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椭圆 20"/>
          <p:cNvSpPr/>
          <p:nvPr/>
        </p:nvSpPr>
        <p:spPr>
          <a:xfrm>
            <a:off x="7548749" y="2347532"/>
            <a:ext cx="114300" cy="114300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椭圆 21"/>
          <p:cNvSpPr/>
          <p:nvPr/>
        </p:nvSpPr>
        <p:spPr>
          <a:xfrm>
            <a:off x="7932767" y="2337284"/>
            <a:ext cx="114300" cy="114300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4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"/>
                            </p:stCondLst>
                            <p:childTnLst>
                              <p:par>
                                <p:cTn id="45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3" animBg="1"/>
      <p:bldP spid="11" grpId="1" animBg="1"/>
      <p:bldP spid="11" grpId="3" animBg="1"/>
      <p:bldP spid="12" grpId="1" animBg="1"/>
      <p:bldP spid="12" grpId="3" animBg="1"/>
      <p:bldP spid="13" grpId="1" animBg="1"/>
      <p:bldP spid="13" grpId="3" animBg="1"/>
      <p:bldP spid="14" grpId="1" animBg="1"/>
      <p:bldP spid="14" grpId="3" animBg="1"/>
      <p:bldP spid="15" grpId="1" animBg="1"/>
      <p:bldP spid="15" grpId="3" animBg="1"/>
      <p:bldP spid="16" grpId="1" animBg="1"/>
      <p:bldP spid="16" grpId="3" animBg="1"/>
      <p:bldP spid="17" grpId="1" animBg="1"/>
      <p:bldP spid="17" grpId="3" animBg="1"/>
      <p:bldP spid="18" grpId="1" animBg="1"/>
      <p:bldP spid="18" grpId="3" animBg="1"/>
      <p:bldP spid="19" grpId="1" animBg="1"/>
      <p:bldP spid="19" grpId="3" animBg="1"/>
      <p:bldP spid="20" grpId="1" animBg="1"/>
      <p:bldP spid="20" grpId="3" animBg="1"/>
      <p:bldP spid="21" grpId="1" animBg="1"/>
      <p:bldP spid="21" grpId="3" animBg="1"/>
      <p:bldP spid="22" grpId="1" animBg="1"/>
      <p:bldP spid="22" grpId="3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Detected focal points (Tsinghua)</a:t>
            </a:r>
            <a:endParaRPr lang="zh-CN" altLang="en-US" dirty="0"/>
          </a:p>
        </p:txBody>
      </p:sp>
      <p:pic>
        <p:nvPicPr>
          <p:cNvPr id="6" name="Picture 11" descr="H:\Tsinghua_sel_focal\f3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898" y="1173399"/>
            <a:ext cx="2802249" cy="1554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H:\Tsinghua_sel_focal\f2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19" y="1173399"/>
            <a:ext cx="1414032" cy="1554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H:\Tsinghua_sel_focal\f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815" y="1173399"/>
            <a:ext cx="2152220" cy="1554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6"/>
          <p:cNvSpPr txBox="1"/>
          <p:nvPr/>
        </p:nvSpPr>
        <p:spPr>
          <a:xfrm>
            <a:off x="8053159" y="2312380"/>
            <a:ext cx="1059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/>
              <a:t>……</a:t>
            </a:r>
            <a:endParaRPr lang="zh-CN" altLang="en-US" sz="4800" dirty="0"/>
          </a:p>
        </p:txBody>
      </p:sp>
      <p:pic>
        <p:nvPicPr>
          <p:cNvPr id="13" name="Picture 2" descr="H:\Tsinghua_sel_focal\f4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98" y="3038714"/>
            <a:ext cx="2577583" cy="15544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4958236" y="4684634"/>
            <a:ext cx="2152980" cy="400110"/>
          </a:xfrm>
          <a:prstGeom prst="rect">
            <a:avLst/>
          </a:prstGeom>
          <a:solidFill>
            <a:schemeClr val="bg1"/>
          </a:solidFill>
          <a:ln>
            <a:solidFill>
              <a:srgbClr val="FD653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smtClean="0">
                <a:solidFill>
                  <a:srgbClr val="EC3A02"/>
                </a:solidFill>
              </a:rPr>
              <a:t>Non local </a:t>
            </a:r>
            <a:r>
              <a:rPr lang="en-US" altLang="zh-CN" sz="2000" dirty="0" err="1" smtClean="0">
                <a:solidFill>
                  <a:srgbClr val="EC3A02"/>
                </a:solidFill>
              </a:rPr>
              <a:t>focals</a:t>
            </a:r>
            <a:endParaRPr lang="zh-CN" altLang="en-US" sz="2000" dirty="0">
              <a:solidFill>
                <a:srgbClr val="EC3A02"/>
              </a:solidFill>
              <a:latin typeface="Mistral" pitchFamily="66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1884" y="3038714"/>
            <a:ext cx="2545768" cy="15544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815" y="3038714"/>
            <a:ext cx="2217296" cy="15544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矩形 6"/>
          <p:cNvSpPr/>
          <p:nvPr/>
        </p:nvSpPr>
        <p:spPr>
          <a:xfrm>
            <a:off x="3181884" y="3038714"/>
            <a:ext cx="2545768" cy="1554480"/>
          </a:xfrm>
          <a:prstGeom prst="rect">
            <a:avLst/>
          </a:prstGeom>
          <a:noFill/>
          <a:ln>
            <a:solidFill>
              <a:srgbClr val="FD6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矩形 15"/>
          <p:cNvSpPr/>
          <p:nvPr/>
        </p:nvSpPr>
        <p:spPr>
          <a:xfrm>
            <a:off x="5888815" y="3038714"/>
            <a:ext cx="2217296" cy="1554480"/>
          </a:xfrm>
          <a:prstGeom prst="rect">
            <a:avLst/>
          </a:prstGeom>
          <a:noFill/>
          <a:ln>
            <a:solidFill>
              <a:srgbClr val="FD6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5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 animBg="1"/>
      <p:bldP spid="1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514" y="15240"/>
            <a:ext cx="8229600" cy="853440"/>
          </a:xfrm>
        </p:spPr>
        <p:txBody>
          <a:bodyPr/>
          <a:lstStyle/>
          <a:p>
            <a:r>
              <a:rPr lang="en-US" altLang="zh-CN" sz="2800" dirty="0" smtClean="0"/>
              <a:t>Results – Comparing to graph kernel [Fisher et al. 2011]</a:t>
            </a:r>
            <a:endParaRPr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FCGK is more discriminative; </a:t>
            </a:r>
          </a:p>
          <a:p>
            <a:r>
              <a:rPr lang="en-US" altLang="zh-CN" dirty="0"/>
              <a:t>N</a:t>
            </a:r>
            <a:r>
              <a:rPr lang="en-US" altLang="zh-CN" dirty="0" smtClean="0"/>
              <a:t>ew perspective to compare complex scenes 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97" y="2286119"/>
            <a:ext cx="8389210" cy="21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1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363" y="3627729"/>
            <a:ext cx="1607523" cy="1280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936" y="3627729"/>
            <a:ext cx="1604514" cy="1280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496" y="2289589"/>
            <a:ext cx="1582373" cy="1280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0936" y="2282541"/>
            <a:ext cx="1598064" cy="1280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Application – Comprehensive retrieval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032" y="1710778"/>
            <a:ext cx="2634180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矩形 4"/>
          <p:cNvSpPr/>
          <p:nvPr/>
        </p:nvSpPr>
        <p:spPr>
          <a:xfrm>
            <a:off x="1876671" y="3968397"/>
            <a:ext cx="762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altLang="zh-CN" dirty="0" smtClean="0"/>
              <a:t>Query</a:t>
            </a:r>
            <a:endParaRPr lang="en-US" altLang="zh-CN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0496" y="951449"/>
            <a:ext cx="1593390" cy="1280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0936" y="951449"/>
            <a:ext cx="1589164" cy="1280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16"/>
          <p:cNvSpPr txBox="1"/>
          <p:nvPr/>
        </p:nvSpPr>
        <p:spPr>
          <a:xfrm>
            <a:off x="7914498" y="2257216"/>
            <a:ext cx="1059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smtClean="0"/>
              <a:t>……</a:t>
            </a:r>
            <a:endParaRPr lang="zh-CN" altLang="en-US" sz="4800" dirty="0"/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15" name="椭圆 14"/>
          <p:cNvSpPr/>
          <p:nvPr/>
        </p:nvSpPr>
        <p:spPr>
          <a:xfrm>
            <a:off x="870635" y="1838567"/>
            <a:ext cx="1040218" cy="902044"/>
          </a:xfrm>
          <a:prstGeom prst="ellipse">
            <a:avLst/>
          </a:prstGeom>
          <a:noFill/>
          <a:ln w="38100">
            <a:solidFill>
              <a:srgbClr val="00DE6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 rot="21294264">
            <a:off x="970190" y="2840670"/>
            <a:ext cx="2701578" cy="1000056"/>
          </a:xfrm>
          <a:prstGeom prst="ellipse">
            <a:avLst/>
          </a:prstGeom>
          <a:noFill/>
          <a:ln w="38100">
            <a:solidFill>
              <a:srgbClr val="00DE6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06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5" grpId="0" animBg="1"/>
      <p:bldP spid="15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Objects vs. Scenes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086339" y="4165097"/>
            <a:ext cx="27921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/>
              <a:t>heterogeneous </a:t>
            </a:r>
            <a:endParaRPr lang="zh-CN" altLang="en-US" sz="3200" dirty="0"/>
          </a:p>
        </p:txBody>
      </p:sp>
      <p:sp>
        <p:nvSpPr>
          <p:cNvPr id="16" name="矩形 15"/>
          <p:cNvSpPr/>
          <p:nvPr/>
        </p:nvSpPr>
        <p:spPr>
          <a:xfrm>
            <a:off x="6151572" y="4165097"/>
            <a:ext cx="12494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dirty="0" smtClean="0"/>
              <a:t>hybrid</a:t>
            </a:r>
            <a:endParaRPr lang="zh-CN" altLang="en-US" sz="3600" dirty="0"/>
          </a:p>
        </p:txBody>
      </p:sp>
      <p:grpSp>
        <p:nvGrpSpPr>
          <p:cNvPr id="3" name="组合 2"/>
          <p:cNvGrpSpPr/>
          <p:nvPr/>
        </p:nvGrpSpPr>
        <p:grpSpPr>
          <a:xfrm>
            <a:off x="495719" y="1201255"/>
            <a:ext cx="1910129" cy="1488017"/>
            <a:chOff x="495719" y="1201255"/>
            <a:chExt cx="1910129" cy="1488017"/>
          </a:xfrm>
        </p:grpSpPr>
        <p:grpSp>
          <p:nvGrpSpPr>
            <p:cNvPr id="12" name="组合 11"/>
            <p:cNvGrpSpPr/>
            <p:nvPr/>
          </p:nvGrpSpPr>
          <p:grpSpPr>
            <a:xfrm>
              <a:off x="684477" y="1323631"/>
              <a:ext cx="1721371" cy="1365641"/>
              <a:chOff x="1301203" y="1011662"/>
              <a:chExt cx="2082859" cy="1652425"/>
            </a:xfrm>
          </p:grpSpPr>
          <p:pic>
            <p:nvPicPr>
              <p:cNvPr id="4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1203" y="1011662"/>
                <a:ext cx="2012009" cy="16524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矩形 8"/>
              <p:cNvSpPr/>
              <p:nvPr/>
            </p:nvSpPr>
            <p:spPr>
              <a:xfrm>
                <a:off x="1301203" y="1011663"/>
                <a:ext cx="2082859" cy="157523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3" name="矩形 22"/>
            <p:cNvSpPr/>
            <p:nvPr/>
          </p:nvSpPr>
          <p:spPr>
            <a:xfrm rot="20554476">
              <a:off x="495719" y="1201255"/>
              <a:ext cx="133389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rgbClr val="FF0000"/>
                  </a:solidFill>
                </a:rPr>
                <a:t>bedroom</a:t>
              </a:r>
              <a:endParaRPr lang="zh-CN" alt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377498" y="1147011"/>
            <a:ext cx="1888721" cy="1478463"/>
            <a:chOff x="2377498" y="1147011"/>
            <a:chExt cx="1888721" cy="1478463"/>
          </a:xfrm>
        </p:grpSpPr>
        <p:grpSp>
          <p:nvGrpSpPr>
            <p:cNvPr id="14" name="组合 13"/>
            <p:cNvGrpSpPr/>
            <p:nvPr/>
          </p:nvGrpSpPr>
          <p:grpSpPr>
            <a:xfrm>
              <a:off x="2535465" y="1323631"/>
              <a:ext cx="1730754" cy="1301843"/>
              <a:chOff x="5744458" y="999940"/>
              <a:chExt cx="2094212" cy="1575230"/>
            </a:xfrm>
          </p:grpSpPr>
          <p:pic>
            <p:nvPicPr>
              <p:cNvPr id="8" name="Picture 7" descr="F:\Chenyang's_files\SceneGraph\RenderPic_stanford\52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4458" y="1176074"/>
                <a:ext cx="2094212" cy="1359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矩形 10"/>
              <p:cNvSpPr/>
              <p:nvPr/>
            </p:nvSpPr>
            <p:spPr>
              <a:xfrm>
                <a:off x="5751758" y="999940"/>
                <a:ext cx="2082859" cy="157523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4" name="矩形 23"/>
            <p:cNvSpPr/>
            <p:nvPr/>
          </p:nvSpPr>
          <p:spPr>
            <a:xfrm rot="20554476">
              <a:off x="2377498" y="1147011"/>
              <a:ext cx="169617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FF0000"/>
                  </a:solidFill>
                </a:rPr>
                <a:t>d</a:t>
              </a:r>
              <a:r>
                <a:rPr lang="en-US" altLang="zh-CN" sz="2400" dirty="0" smtClean="0">
                  <a:solidFill>
                    <a:srgbClr val="FF0000"/>
                  </a:solidFill>
                </a:rPr>
                <a:t>ining room</a:t>
              </a:r>
              <a:endParaRPr lang="zh-CN" alt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44313" y="2617989"/>
            <a:ext cx="1922484" cy="1447541"/>
            <a:chOff x="544313" y="2617989"/>
            <a:chExt cx="1922484" cy="1447541"/>
          </a:xfrm>
        </p:grpSpPr>
        <p:grpSp>
          <p:nvGrpSpPr>
            <p:cNvPr id="22" name="组合 21"/>
            <p:cNvGrpSpPr/>
            <p:nvPr/>
          </p:nvGrpSpPr>
          <p:grpSpPr>
            <a:xfrm>
              <a:off x="688661" y="2763687"/>
              <a:ext cx="1778136" cy="1301843"/>
              <a:chOff x="688661" y="2763687"/>
              <a:chExt cx="1778136" cy="1301843"/>
            </a:xfrm>
          </p:grpSpPr>
          <p:pic>
            <p:nvPicPr>
              <p:cNvPr id="20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8661" y="3054475"/>
                <a:ext cx="1778136" cy="10016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矩形 20"/>
              <p:cNvSpPr/>
              <p:nvPr/>
            </p:nvSpPr>
            <p:spPr>
              <a:xfrm>
                <a:off x="688661" y="2763687"/>
                <a:ext cx="1721371" cy="130184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5" name="矩形 24"/>
            <p:cNvSpPr/>
            <p:nvPr/>
          </p:nvSpPr>
          <p:spPr>
            <a:xfrm rot="20554476">
              <a:off x="544313" y="2617989"/>
              <a:ext cx="158235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rgbClr val="FF0000"/>
                  </a:solidFill>
                </a:rPr>
                <a:t>living room</a:t>
              </a:r>
              <a:endParaRPr lang="zh-CN" alt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519442" y="2601019"/>
            <a:ext cx="1746777" cy="1475840"/>
            <a:chOff x="2519442" y="2601019"/>
            <a:chExt cx="1746777" cy="1475840"/>
          </a:xfrm>
        </p:grpSpPr>
        <p:grpSp>
          <p:nvGrpSpPr>
            <p:cNvPr id="13" name="组合 12"/>
            <p:cNvGrpSpPr/>
            <p:nvPr/>
          </p:nvGrpSpPr>
          <p:grpSpPr>
            <a:xfrm>
              <a:off x="2544848" y="2762857"/>
              <a:ext cx="1721371" cy="1314002"/>
              <a:chOff x="3530568" y="999940"/>
              <a:chExt cx="2082859" cy="1589942"/>
            </a:xfrm>
          </p:grpSpPr>
          <p:pic>
            <p:nvPicPr>
              <p:cNvPr id="6" name="Picture 13" descr="F:\Chenyang's_files\SceneGraph\RenderPic_simple\603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0037" y="1195274"/>
                <a:ext cx="1766239" cy="13946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矩形 9"/>
              <p:cNvSpPr/>
              <p:nvPr/>
            </p:nvSpPr>
            <p:spPr>
              <a:xfrm>
                <a:off x="3530568" y="999940"/>
                <a:ext cx="2082859" cy="157523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6" name="矩形 25"/>
            <p:cNvSpPr/>
            <p:nvPr/>
          </p:nvSpPr>
          <p:spPr>
            <a:xfrm rot="20554476">
              <a:off x="2519442" y="2601019"/>
              <a:ext cx="8869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dirty="0" smtClean="0">
                  <a:solidFill>
                    <a:srgbClr val="FF0000"/>
                  </a:solidFill>
                </a:rPr>
                <a:t>office</a:t>
              </a:r>
              <a:endParaRPr lang="zh-CN" altLang="en-US" sz="2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689319" y="1449478"/>
            <a:ext cx="4092606" cy="2466724"/>
            <a:chOff x="4689319" y="1449478"/>
            <a:chExt cx="4092606" cy="2466724"/>
          </a:xfrm>
        </p:grpSpPr>
        <p:grpSp>
          <p:nvGrpSpPr>
            <p:cNvPr id="19" name="组合 18"/>
            <p:cNvGrpSpPr/>
            <p:nvPr/>
          </p:nvGrpSpPr>
          <p:grpSpPr>
            <a:xfrm>
              <a:off x="4773096" y="1852054"/>
              <a:ext cx="4008829" cy="2064148"/>
              <a:chOff x="2712580" y="2940685"/>
              <a:chExt cx="3313082" cy="1705907"/>
            </a:xfrm>
          </p:grpSpPr>
          <p:pic>
            <p:nvPicPr>
              <p:cNvPr id="15" name="Picture 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5000" y="2956316"/>
                <a:ext cx="3230253" cy="16902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8" name="矩形 17"/>
              <p:cNvSpPr/>
              <p:nvPr/>
            </p:nvSpPr>
            <p:spPr>
              <a:xfrm>
                <a:off x="2712580" y="2940685"/>
                <a:ext cx="3313082" cy="169027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7" name="矩形 26"/>
            <p:cNvSpPr/>
            <p:nvPr/>
          </p:nvSpPr>
          <p:spPr>
            <a:xfrm rot="20554476">
              <a:off x="4689319" y="1449478"/>
              <a:ext cx="122200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rgbClr val="FF0000"/>
                  </a:solidFill>
                </a:rPr>
                <a:t>studio</a:t>
              </a:r>
              <a:endParaRPr lang="zh-CN" altLang="en-US" sz="3200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9410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-240339"/>
            <a:ext cx="8229600" cy="853440"/>
          </a:xfrm>
        </p:spPr>
        <p:txBody>
          <a:bodyPr/>
          <a:lstStyle/>
          <a:p>
            <a:r>
              <a:rPr lang="en-US" altLang="zh-CN" dirty="0" smtClean="0"/>
              <a:t>Application</a:t>
            </a:r>
            <a:r>
              <a:rPr lang="en-US" altLang="zh-CN" dirty="0"/>
              <a:t> – </a:t>
            </a:r>
            <a:r>
              <a:rPr lang="en-US" altLang="zh-CN" dirty="0" smtClean="0"/>
              <a:t>scene collection exploration</a:t>
            </a:r>
            <a:endParaRPr lang="zh-CN" altLang="en-US" dirty="0"/>
          </a:p>
        </p:txBody>
      </p:sp>
      <p:sp>
        <p:nvSpPr>
          <p:cNvPr id="4" name="椭圆 3"/>
          <p:cNvSpPr/>
          <p:nvPr/>
        </p:nvSpPr>
        <p:spPr>
          <a:xfrm rot="3260205">
            <a:off x="4011234" y="1714173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 rot="821086">
            <a:off x="4537701" y="1562955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 rot="821086">
            <a:off x="5132631" y="1845587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 rot="3260205">
            <a:off x="4451325" y="2317803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 rot="3260205">
            <a:off x="4991534" y="2397771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 rot="3260205">
            <a:off x="4937643" y="2304664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 rot="3260205">
            <a:off x="4500051" y="2400823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 rot="3260205">
            <a:off x="4554217" y="1648175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 rot="3260205">
            <a:off x="4664347" y="2508259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 rot="3260205">
            <a:off x="3939362" y="2079791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 rot="3260205">
            <a:off x="4605581" y="2125168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 rot="821086">
            <a:off x="5275815" y="2061625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 rot="3260205">
            <a:off x="5727396" y="2740954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 rot="3260205">
            <a:off x="6308984" y="3032911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 rot="3260205">
            <a:off x="5910976" y="3038615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 rot="3260205">
            <a:off x="2198637" y="2951810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 rot="3260205">
            <a:off x="3394250" y="1262931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 rot="3260205">
            <a:off x="5012859" y="2530174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 rot="3260205">
            <a:off x="5891717" y="2780924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 rot="3260205">
            <a:off x="3579363" y="1487487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 rot="3260205">
            <a:off x="5172367" y="2782974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 rot="3260205">
            <a:off x="6228606" y="2992614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 rot="821086">
            <a:off x="3352838" y="2940424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 rot="821086">
            <a:off x="2241777" y="3324671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 rot="821086">
            <a:off x="3588787" y="2690434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 rot="821086">
            <a:off x="2902206" y="2631742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 rot="3260205">
            <a:off x="3391490" y="1412602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 rot="3260205">
            <a:off x="3849434" y="2178358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 rot="3260205">
            <a:off x="3903478" y="2168947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 rot="3260205">
            <a:off x="3907752" y="2221600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 rot="821086">
            <a:off x="3580334" y="2787734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 rot="3260205">
            <a:off x="3317530" y="1247125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 rot="821086">
            <a:off x="3016781" y="2940845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 rot="821086">
            <a:off x="2943046" y="2906816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 rot="821086">
            <a:off x="2707050" y="2606375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 rot="3260205">
            <a:off x="4402594" y="2700073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 rot="821086">
            <a:off x="2627839" y="3135753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 rot="821086">
            <a:off x="2233059" y="2861397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 rot="20146391">
            <a:off x="1918489" y="1796711"/>
            <a:ext cx="4090067" cy="1303493"/>
          </a:xfrm>
          <a:prstGeom prst="ellips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 rot="1748620">
            <a:off x="2719245" y="1696164"/>
            <a:ext cx="4589060" cy="1090430"/>
          </a:xfrm>
          <a:prstGeom prst="ellipse">
            <a:avLst/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 rot="3260205">
            <a:off x="6716270" y="2945809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 rot="821086">
            <a:off x="3452640" y="2205555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>
            <a:off x="190500" y="3057078"/>
            <a:ext cx="2622265" cy="1687512"/>
            <a:chOff x="190500" y="2932038"/>
            <a:chExt cx="2622265" cy="1687512"/>
          </a:xfrm>
        </p:grpSpPr>
        <p:sp>
          <p:nvSpPr>
            <p:cNvPr id="47" name="椭圆 46"/>
            <p:cNvSpPr/>
            <p:nvPr/>
          </p:nvSpPr>
          <p:spPr>
            <a:xfrm rot="1392767">
              <a:off x="2547745" y="2932038"/>
              <a:ext cx="265020" cy="26473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8" name="直接连接符 47"/>
            <p:cNvCxnSpPr/>
            <p:nvPr/>
          </p:nvCxnSpPr>
          <p:spPr>
            <a:xfrm flipV="1">
              <a:off x="2331720" y="3179370"/>
              <a:ext cx="266700" cy="335280"/>
            </a:xfrm>
            <a:prstGeom prst="line">
              <a:avLst/>
            </a:prstGeom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507" y="3536191"/>
              <a:ext cx="2497777" cy="1083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" name="矩形 49"/>
            <p:cNvSpPr/>
            <p:nvPr/>
          </p:nvSpPr>
          <p:spPr>
            <a:xfrm>
              <a:off x="190500" y="3514882"/>
              <a:ext cx="2484120" cy="1104668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1" name="椭圆 50"/>
          <p:cNvSpPr/>
          <p:nvPr/>
        </p:nvSpPr>
        <p:spPr>
          <a:xfrm rot="3260205">
            <a:off x="5647310" y="1556602"/>
            <a:ext cx="104718" cy="10483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 rot="821086">
            <a:off x="5593890" y="1614279"/>
            <a:ext cx="104834" cy="10471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grpSp>
        <p:nvGrpSpPr>
          <p:cNvPr id="83" name="组合 82"/>
          <p:cNvGrpSpPr/>
          <p:nvPr/>
        </p:nvGrpSpPr>
        <p:grpSpPr>
          <a:xfrm>
            <a:off x="5644335" y="955448"/>
            <a:ext cx="3273525" cy="1969653"/>
            <a:chOff x="5644335" y="955448"/>
            <a:chExt cx="3273525" cy="1969653"/>
          </a:xfrm>
        </p:grpSpPr>
        <p:pic>
          <p:nvPicPr>
            <p:cNvPr id="5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7957" y="955449"/>
              <a:ext cx="2189903" cy="1732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矩形 54"/>
            <p:cNvSpPr/>
            <p:nvPr/>
          </p:nvSpPr>
          <p:spPr>
            <a:xfrm>
              <a:off x="6760398" y="955448"/>
              <a:ext cx="2157462" cy="1732942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 rot="1392767">
              <a:off x="5644335" y="2660370"/>
              <a:ext cx="265020" cy="26473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7" name="直接连接符 56"/>
            <p:cNvCxnSpPr/>
            <p:nvPr/>
          </p:nvCxnSpPr>
          <p:spPr>
            <a:xfrm flipH="1">
              <a:off x="5882640" y="2157675"/>
              <a:ext cx="887730" cy="537135"/>
            </a:xfrm>
            <a:prstGeom prst="line">
              <a:avLst/>
            </a:prstGeom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8" name="组合 57"/>
          <p:cNvGrpSpPr/>
          <p:nvPr/>
        </p:nvGrpSpPr>
        <p:grpSpPr>
          <a:xfrm>
            <a:off x="6637860" y="2860417"/>
            <a:ext cx="2224200" cy="2084927"/>
            <a:chOff x="6637860" y="2735377"/>
            <a:chExt cx="2224200" cy="2084927"/>
          </a:xfrm>
        </p:grpSpPr>
        <p:sp>
          <p:nvSpPr>
            <p:cNvPr id="59" name="椭圆 58"/>
            <p:cNvSpPr/>
            <p:nvPr/>
          </p:nvSpPr>
          <p:spPr>
            <a:xfrm rot="1392767">
              <a:off x="6637860" y="2735377"/>
              <a:ext cx="265020" cy="26473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0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3603562"/>
              <a:ext cx="1796604" cy="1216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" name="矩形 60"/>
            <p:cNvSpPr/>
            <p:nvPr/>
          </p:nvSpPr>
          <p:spPr>
            <a:xfrm>
              <a:off x="7020272" y="3563798"/>
              <a:ext cx="1841788" cy="121792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2" name="直接连接符 61"/>
            <p:cNvCxnSpPr/>
            <p:nvPr/>
          </p:nvCxnSpPr>
          <p:spPr>
            <a:xfrm flipH="1" flipV="1">
              <a:off x="6858000" y="2981250"/>
              <a:ext cx="425342" cy="582548"/>
            </a:xfrm>
            <a:prstGeom prst="line">
              <a:avLst/>
            </a:prstGeom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2" name="组合 81"/>
          <p:cNvGrpSpPr/>
          <p:nvPr/>
        </p:nvGrpSpPr>
        <p:grpSpPr>
          <a:xfrm>
            <a:off x="122743" y="1109124"/>
            <a:ext cx="3514823" cy="1485577"/>
            <a:chOff x="122743" y="1109124"/>
            <a:chExt cx="3514823" cy="1485577"/>
          </a:xfrm>
        </p:grpSpPr>
        <p:grpSp>
          <p:nvGrpSpPr>
            <p:cNvPr id="79" name="组合 78"/>
            <p:cNvGrpSpPr/>
            <p:nvPr/>
          </p:nvGrpSpPr>
          <p:grpSpPr>
            <a:xfrm>
              <a:off x="122743" y="1109124"/>
              <a:ext cx="2201366" cy="1485577"/>
              <a:chOff x="374195" y="503194"/>
              <a:chExt cx="2201366" cy="1485577"/>
            </a:xfrm>
          </p:grpSpPr>
          <p:pic>
            <p:nvPicPr>
              <p:cNvPr id="64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36" y="513781"/>
                <a:ext cx="2176571" cy="14749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5" name="矩形 64"/>
              <p:cNvSpPr/>
              <p:nvPr/>
            </p:nvSpPr>
            <p:spPr>
              <a:xfrm>
                <a:off x="374195" y="503194"/>
                <a:ext cx="2201366" cy="146771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8520" tIns="14261" rIns="28520" bIns="14261"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6" name="椭圆 65"/>
            <p:cNvSpPr/>
            <p:nvPr/>
          </p:nvSpPr>
          <p:spPr>
            <a:xfrm rot="1392767">
              <a:off x="3372546" y="2125548"/>
              <a:ext cx="265020" cy="26473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7" name="直接连接符 66"/>
            <p:cNvCxnSpPr/>
            <p:nvPr/>
          </p:nvCxnSpPr>
          <p:spPr>
            <a:xfrm>
              <a:off x="2320655" y="1700592"/>
              <a:ext cx="1070245" cy="453198"/>
            </a:xfrm>
            <a:prstGeom prst="line">
              <a:avLst/>
            </a:prstGeom>
            <a:ln w="2857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8" name="任意多边形 67"/>
          <p:cNvSpPr/>
          <p:nvPr/>
        </p:nvSpPr>
        <p:spPr>
          <a:xfrm rot="6756485" flipV="1">
            <a:off x="2516258" y="2452767"/>
            <a:ext cx="924034" cy="323128"/>
          </a:xfrm>
          <a:custGeom>
            <a:avLst/>
            <a:gdLst>
              <a:gd name="connsiteX0" fmla="*/ 4737100 w 4737100"/>
              <a:gd name="connsiteY0" fmla="*/ 23023 h 1280323"/>
              <a:gd name="connsiteX1" fmla="*/ 3314700 w 4737100"/>
              <a:gd name="connsiteY1" fmla="*/ 48423 h 1280323"/>
              <a:gd name="connsiteX2" fmla="*/ 1409700 w 4737100"/>
              <a:gd name="connsiteY2" fmla="*/ 454823 h 1280323"/>
              <a:gd name="connsiteX3" fmla="*/ 0 w 4737100"/>
              <a:gd name="connsiteY3" fmla="*/ 1280323 h 1280323"/>
              <a:gd name="connsiteX0" fmla="*/ 4737100 w 4737100"/>
              <a:gd name="connsiteY0" fmla="*/ 23023 h 1280323"/>
              <a:gd name="connsiteX1" fmla="*/ 3024414 w 4737100"/>
              <a:gd name="connsiteY1" fmla="*/ 48423 h 1280323"/>
              <a:gd name="connsiteX2" fmla="*/ 1409700 w 4737100"/>
              <a:gd name="connsiteY2" fmla="*/ 454823 h 1280323"/>
              <a:gd name="connsiteX3" fmla="*/ 0 w 4737100"/>
              <a:gd name="connsiteY3" fmla="*/ 1280323 h 1280323"/>
              <a:gd name="connsiteX0" fmla="*/ 4737100 w 4737100"/>
              <a:gd name="connsiteY0" fmla="*/ 7416 h 1264716"/>
              <a:gd name="connsiteX1" fmla="*/ 2992989 w 4737100"/>
              <a:gd name="connsiteY1" fmla="*/ 88842 h 1264716"/>
              <a:gd name="connsiteX2" fmla="*/ 1409700 w 4737100"/>
              <a:gd name="connsiteY2" fmla="*/ 439216 h 1264716"/>
              <a:gd name="connsiteX3" fmla="*/ 0 w 4737100"/>
              <a:gd name="connsiteY3" fmla="*/ 1264716 h 1264716"/>
              <a:gd name="connsiteX0" fmla="*/ 4737100 w 4737100"/>
              <a:gd name="connsiteY0" fmla="*/ 15579 h 1272879"/>
              <a:gd name="connsiteX1" fmla="*/ 3045476 w 4737100"/>
              <a:gd name="connsiteY1" fmla="*/ 58789 h 1272879"/>
              <a:gd name="connsiteX2" fmla="*/ 1409700 w 4737100"/>
              <a:gd name="connsiteY2" fmla="*/ 447379 h 1272879"/>
              <a:gd name="connsiteX3" fmla="*/ 0 w 4737100"/>
              <a:gd name="connsiteY3" fmla="*/ 1272879 h 1272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7100" h="1272879">
                <a:moveTo>
                  <a:pt x="4737100" y="15579"/>
                </a:moveTo>
                <a:cubicBezTo>
                  <a:pt x="4303183" y="-7705"/>
                  <a:pt x="3600043" y="-13178"/>
                  <a:pt x="3045476" y="58789"/>
                </a:cubicBezTo>
                <a:cubicBezTo>
                  <a:pt x="2490909" y="130756"/>
                  <a:pt x="1913769" y="242062"/>
                  <a:pt x="1409700" y="447379"/>
                </a:cubicBezTo>
                <a:cubicBezTo>
                  <a:pt x="905631" y="652696"/>
                  <a:pt x="428625" y="962787"/>
                  <a:pt x="0" y="1272879"/>
                </a:cubicBezTo>
              </a:path>
            </a:pathLst>
          </a:custGeom>
          <a:ln w="57150">
            <a:solidFill>
              <a:srgbClr val="FF5050"/>
            </a:solidFill>
            <a:tailEnd type="arrow" w="sm" len="sm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69" name="任意多边形 68"/>
          <p:cNvSpPr/>
          <p:nvPr/>
        </p:nvSpPr>
        <p:spPr>
          <a:xfrm rot="9301438" flipV="1">
            <a:off x="3607496" y="1836847"/>
            <a:ext cx="901812" cy="380018"/>
          </a:xfrm>
          <a:custGeom>
            <a:avLst/>
            <a:gdLst>
              <a:gd name="connsiteX0" fmla="*/ 4737100 w 4737100"/>
              <a:gd name="connsiteY0" fmla="*/ 23023 h 1280323"/>
              <a:gd name="connsiteX1" fmla="*/ 3314700 w 4737100"/>
              <a:gd name="connsiteY1" fmla="*/ 48423 h 1280323"/>
              <a:gd name="connsiteX2" fmla="*/ 1409700 w 4737100"/>
              <a:gd name="connsiteY2" fmla="*/ 454823 h 1280323"/>
              <a:gd name="connsiteX3" fmla="*/ 0 w 4737100"/>
              <a:gd name="connsiteY3" fmla="*/ 1280323 h 1280323"/>
              <a:gd name="connsiteX0" fmla="*/ 4737100 w 4737100"/>
              <a:gd name="connsiteY0" fmla="*/ 23023 h 1280323"/>
              <a:gd name="connsiteX1" fmla="*/ 3024414 w 4737100"/>
              <a:gd name="connsiteY1" fmla="*/ 48423 h 1280323"/>
              <a:gd name="connsiteX2" fmla="*/ 1409700 w 4737100"/>
              <a:gd name="connsiteY2" fmla="*/ 454823 h 1280323"/>
              <a:gd name="connsiteX3" fmla="*/ 0 w 4737100"/>
              <a:gd name="connsiteY3" fmla="*/ 1280323 h 1280323"/>
              <a:gd name="connsiteX0" fmla="*/ 4737100 w 4737100"/>
              <a:gd name="connsiteY0" fmla="*/ 9659 h 1266959"/>
              <a:gd name="connsiteX1" fmla="*/ 2981908 w 4737100"/>
              <a:gd name="connsiteY1" fmla="*/ 75919 h 1266959"/>
              <a:gd name="connsiteX2" fmla="*/ 1409700 w 4737100"/>
              <a:gd name="connsiteY2" fmla="*/ 441459 h 1266959"/>
              <a:gd name="connsiteX3" fmla="*/ 0 w 4737100"/>
              <a:gd name="connsiteY3" fmla="*/ 1266959 h 1266959"/>
              <a:gd name="connsiteX0" fmla="*/ 4737100 w 4737100"/>
              <a:gd name="connsiteY0" fmla="*/ 18370 h 1275670"/>
              <a:gd name="connsiteX1" fmla="*/ 3045084 w 4737100"/>
              <a:gd name="connsiteY1" fmla="*/ 54129 h 1275670"/>
              <a:gd name="connsiteX2" fmla="*/ 1409700 w 4737100"/>
              <a:gd name="connsiteY2" fmla="*/ 450170 h 1275670"/>
              <a:gd name="connsiteX3" fmla="*/ 0 w 4737100"/>
              <a:gd name="connsiteY3" fmla="*/ 1275670 h 1275670"/>
              <a:gd name="connsiteX0" fmla="*/ 4627677 w 4627677"/>
              <a:gd name="connsiteY0" fmla="*/ 18370 h 1369683"/>
              <a:gd name="connsiteX1" fmla="*/ 2935661 w 4627677"/>
              <a:gd name="connsiteY1" fmla="*/ 54129 h 1369683"/>
              <a:gd name="connsiteX2" fmla="*/ 1300277 w 4627677"/>
              <a:gd name="connsiteY2" fmla="*/ 450170 h 1369683"/>
              <a:gd name="connsiteX3" fmla="*/ 0 w 4627677"/>
              <a:gd name="connsiteY3" fmla="*/ 1369683 h 1369683"/>
              <a:gd name="connsiteX0" fmla="*/ 4627677 w 4627677"/>
              <a:gd name="connsiteY0" fmla="*/ 18370 h 1369683"/>
              <a:gd name="connsiteX1" fmla="*/ 2935661 w 4627677"/>
              <a:gd name="connsiteY1" fmla="*/ 54129 h 1369683"/>
              <a:gd name="connsiteX2" fmla="*/ 1300277 w 4627677"/>
              <a:gd name="connsiteY2" fmla="*/ 450170 h 1369683"/>
              <a:gd name="connsiteX3" fmla="*/ 0 w 4627677"/>
              <a:gd name="connsiteY3" fmla="*/ 1369683 h 1369683"/>
              <a:gd name="connsiteX0" fmla="*/ 4627677 w 4627677"/>
              <a:gd name="connsiteY0" fmla="*/ 9097 h 1360410"/>
              <a:gd name="connsiteX1" fmla="*/ 2935661 w 4627677"/>
              <a:gd name="connsiteY1" fmla="*/ 44856 h 1360410"/>
              <a:gd name="connsiteX2" fmla="*/ 1679491 w 4627677"/>
              <a:gd name="connsiteY2" fmla="*/ 214231 h 1360410"/>
              <a:gd name="connsiteX3" fmla="*/ 0 w 4627677"/>
              <a:gd name="connsiteY3" fmla="*/ 1360410 h 1360410"/>
              <a:gd name="connsiteX0" fmla="*/ 4627677 w 4627677"/>
              <a:gd name="connsiteY0" fmla="*/ 9097 h 1360410"/>
              <a:gd name="connsiteX1" fmla="*/ 2935661 w 4627677"/>
              <a:gd name="connsiteY1" fmla="*/ 44856 h 1360410"/>
              <a:gd name="connsiteX2" fmla="*/ 1679491 w 4627677"/>
              <a:gd name="connsiteY2" fmla="*/ 214231 h 1360410"/>
              <a:gd name="connsiteX3" fmla="*/ 0 w 4627677"/>
              <a:gd name="connsiteY3" fmla="*/ 1360410 h 1360410"/>
              <a:gd name="connsiteX0" fmla="*/ 4627677 w 4627677"/>
              <a:gd name="connsiteY0" fmla="*/ 80852 h 1432165"/>
              <a:gd name="connsiteX1" fmla="*/ 2935661 w 4627677"/>
              <a:gd name="connsiteY1" fmla="*/ 116611 h 1432165"/>
              <a:gd name="connsiteX2" fmla="*/ 0 w 4627677"/>
              <a:gd name="connsiteY2" fmla="*/ 1432165 h 1432165"/>
              <a:gd name="connsiteX0" fmla="*/ 4627677 w 4627677"/>
              <a:gd name="connsiteY0" fmla="*/ 80852 h 1432165"/>
              <a:gd name="connsiteX1" fmla="*/ 2935661 w 4627677"/>
              <a:gd name="connsiteY1" fmla="*/ 116611 h 1432165"/>
              <a:gd name="connsiteX2" fmla="*/ 0 w 4627677"/>
              <a:gd name="connsiteY2" fmla="*/ 1432165 h 1432165"/>
              <a:gd name="connsiteX0" fmla="*/ 4627677 w 4627677"/>
              <a:gd name="connsiteY0" fmla="*/ 320772 h 1672085"/>
              <a:gd name="connsiteX1" fmla="*/ 3013940 w 4627677"/>
              <a:gd name="connsiteY1" fmla="*/ 61817 h 1672085"/>
              <a:gd name="connsiteX2" fmla="*/ 0 w 4627677"/>
              <a:gd name="connsiteY2" fmla="*/ 1672085 h 1672085"/>
              <a:gd name="connsiteX0" fmla="*/ 4627677 w 4627677"/>
              <a:gd name="connsiteY0" fmla="*/ 276936 h 1628249"/>
              <a:gd name="connsiteX1" fmla="*/ 3013940 w 4627677"/>
              <a:gd name="connsiteY1" fmla="*/ 17981 h 1628249"/>
              <a:gd name="connsiteX2" fmla="*/ 0 w 4627677"/>
              <a:gd name="connsiteY2" fmla="*/ 1628249 h 1628249"/>
              <a:gd name="connsiteX0" fmla="*/ 4627677 w 4627677"/>
              <a:gd name="connsiteY0" fmla="*/ 169615 h 1520928"/>
              <a:gd name="connsiteX1" fmla="*/ 2748001 w 4627677"/>
              <a:gd name="connsiteY1" fmla="*/ 25090 h 1520928"/>
              <a:gd name="connsiteX2" fmla="*/ 0 w 4627677"/>
              <a:gd name="connsiteY2" fmla="*/ 1520928 h 1520928"/>
              <a:gd name="connsiteX0" fmla="*/ 4627677 w 4627677"/>
              <a:gd name="connsiteY0" fmla="*/ 0 h 1351313"/>
              <a:gd name="connsiteX1" fmla="*/ 0 w 4627677"/>
              <a:gd name="connsiteY1" fmla="*/ 1351313 h 1351313"/>
              <a:gd name="connsiteX0" fmla="*/ 4627677 w 4627677"/>
              <a:gd name="connsiteY0" fmla="*/ 52009 h 1403322"/>
              <a:gd name="connsiteX1" fmla="*/ 0 w 4627677"/>
              <a:gd name="connsiteY1" fmla="*/ 1403322 h 1403322"/>
              <a:gd name="connsiteX0" fmla="*/ 4627677 w 4627677"/>
              <a:gd name="connsiteY0" fmla="*/ 88834 h 1440147"/>
              <a:gd name="connsiteX1" fmla="*/ 0 w 4627677"/>
              <a:gd name="connsiteY1" fmla="*/ 1440147 h 1440147"/>
              <a:gd name="connsiteX0" fmla="*/ 4627677 w 4627677"/>
              <a:gd name="connsiteY0" fmla="*/ 97908 h 1449221"/>
              <a:gd name="connsiteX1" fmla="*/ 0 w 4627677"/>
              <a:gd name="connsiteY1" fmla="*/ 1449221 h 1449221"/>
              <a:gd name="connsiteX0" fmla="*/ 4627677 w 4627677"/>
              <a:gd name="connsiteY0" fmla="*/ 251350 h 1602663"/>
              <a:gd name="connsiteX1" fmla="*/ 0 w 4627677"/>
              <a:gd name="connsiteY1" fmla="*/ 1602663 h 1602663"/>
              <a:gd name="connsiteX0" fmla="*/ 4627677 w 4627677"/>
              <a:gd name="connsiteY0" fmla="*/ 257165 h 1608478"/>
              <a:gd name="connsiteX1" fmla="*/ 0 w 4627677"/>
              <a:gd name="connsiteY1" fmla="*/ 1608478 h 1608478"/>
              <a:gd name="connsiteX0" fmla="*/ 4627677 w 4627677"/>
              <a:gd name="connsiteY0" fmla="*/ 219554 h 1570867"/>
              <a:gd name="connsiteX1" fmla="*/ 0 w 4627677"/>
              <a:gd name="connsiteY1" fmla="*/ 1570867 h 1570867"/>
              <a:gd name="connsiteX0" fmla="*/ 4627677 w 4627677"/>
              <a:gd name="connsiteY0" fmla="*/ 143089 h 1494402"/>
              <a:gd name="connsiteX1" fmla="*/ 0 w 4627677"/>
              <a:gd name="connsiteY1" fmla="*/ 1494402 h 1494402"/>
              <a:gd name="connsiteX0" fmla="*/ 4627677 w 4627677"/>
              <a:gd name="connsiteY0" fmla="*/ 147306 h 1498619"/>
              <a:gd name="connsiteX1" fmla="*/ 0 w 4627677"/>
              <a:gd name="connsiteY1" fmla="*/ 1498619 h 149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27677" h="1498619">
                <a:moveTo>
                  <a:pt x="4627677" y="147306"/>
                </a:moveTo>
                <a:cubicBezTo>
                  <a:pt x="2811259" y="-271409"/>
                  <a:pt x="1139256" y="209729"/>
                  <a:pt x="0" y="1498619"/>
                </a:cubicBezTo>
              </a:path>
            </a:pathLst>
          </a:custGeom>
          <a:ln w="57150">
            <a:solidFill>
              <a:srgbClr val="FF5050"/>
            </a:solidFill>
            <a:tailEnd type="arrow" w="sm" len="sm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70" name="任意多边形 69"/>
          <p:cNvSpPr/>
          <p:nvPr/>
        </p:nvSpPr>
        <p:spPr>
          <a:xfrm rot="11617798" flipV="1">
            <a:off x="4843102" y="2164300"/>
            <a:ext cx="920359" cy="324664"/>
          </a:xfrm>
          <a:custGeom>
            <a:avLst/>
            <a:gdLst>
              <a:gd name="connsiteX0" fmla="*/ 4737100 w 4737100"/>
              <a:gd name="connsiteY0" fmla="*/ 23023 h 1280323"/>
              <a:gd name="connsiteX1" fmla="*/ 3314700 w 4737100"/>
              <a:gd name="connsiteY1" fmla="*/ 48423 h 1280323"/>
              <a:gd name="connsiteX2" fmla="*/ 1409700 w 4737100"/>
              <a:gd name="connsiteY2" fmla="*/ 454823 h 1280323"/>
              <a:gd name="connsiteX3" fmla="*/ 0 w 4737100"/>
              <a:gd name="connsiteY3" fmla="*/ 1280323 h 1280323"/>
              <a:gd name="connsiteX0" fmla="*/ 4737100 w 4737100"/>
              <a:gd name="connsiteY0" fmla="*/ 23023 h 1280323"/>
              <a:gd name="connsiteX1" fmla="*/ 3024414 w 4737100"/>
              <a:gd name="connsiteY1" fmla="*/ 48423 h 1280323"/>
              <a:gd name="connsiteX2" fmla="*/ 1409700 w 4737100"/>
              <a:gd name="connsiteY2" fmla="*/ 454823 h 1280323"/>
              <a:gd name="connsiteX3" fmla="*/ 0 w 4737100"/>
              <a:gd name="connsiteY3" fmla="*/ 1280323 h 1280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7100" h="1280323">
                <a:moveTo>
                  <a:pt x="4737100" y="23023"/>
                </a:moveTo>
                <a:cubicBezTo>
                  <a:pt x="4303183" y="-261"/>
                  <a:pt x="3578981" y="-23544"/>
                  <a:pt x="3024414" y="48423"/>
                </a:cubicBezTo>
                <a:cubicBezTo>
                  <a:pt x="2469847" y="120390"/>
                  <a:pt x="1913769" y="249506"/>
                  <a:pt x="1409700" y="454823"/>
                </a:cubicBezTo>
                <a:cubicBezTo>
                  <a:pt x="905631" y="660140"/>
                  <a:pt x="428625" y="970231"/>
                  <a:pt x="0" y="1280323"/>
                </a:cubicBezTo>
              </a:path>
            </a:pathLst>
          </a:custGeom>
          <a:ln w="57150">
            <a:solidFill>
              <a:srgbClr val="FF5050"/>
            </a:solidFill>
            <a:tailEnd type="arrow" w="sm" len="sm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71" name="任意多边形 70"/>
          <p:cNvSpPr/>
          <p:nvPr/>
        </p:nvSpPr>
        <p:spPr>
          <a:xfrm rot="10357778" flipV="1">
            <a:off x="5949252" y="2574737"/>
            <a:ext cx="657783" cy="324664"/>
          </a:xfrm>
          <a:custGeom>
            <a:avLst/>
            <a:gdLst>
              <a:gd name="connsiteX0" fmla="*/ 4737100 w 4737100"/>
              <a:gd name="connsiteY0" fmla="*/ 23023 h 1280323"/>
              <a:gd name="connsiteX1" fmla="*/ 3314700 w 4737100"/>
              <a:gd name="connsiteY1" fmla="*/ 48423 h 1280323"/>
              <a:gd name="connsiteX2" fmla="*/ 1409700 w 4737100"/>
              <a:gd name="connsiteY2" fmla="*/ 454823 h 1280323"/>
              <a:gd name="connsiteX3" fmla="*/ 0 w 4737100"/>
              <a:gd name="connsiteY3" fmla="*/ 1280323 h 1280323"/>
              <a:gd name="connsiteX0" fmla="*/ 4737100 w 4737100"/>
              <a:gd name="connsiteY0" fmla="*/ 23023 h 1280323"/>
              <a:gd name="connsiteX1" fmla="*/ 3024414 w 4737100"/>
              <a:gd name="connsiteY1" fmla="*/ 48423 h 1280323"/>
              <a:gd name="connsiteX2" fmla="*/ 1409700 w 4737100"/>
              <a:gd name="connsiteY2" fmla="*/ 454823 h 1280323"/>
              <a:gd name="connsiteX3" fmla="*/ 0 w 4737100"/>
              <a:gd name="connsiteY3" fmla="*/ 1280323 h 1280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7100" h="1280323">
                <a:moveTo>
                  <a:pt x="4737100" y="23023"/>
                </a:moveTo>
                <a:cubicBezTo>
                  <a:pt x="4303183" y="-261"/>
                  <a:pt x="3578981" y="-23544"/>
                  <a:pt x="3024414" y="48423"/>
                </a:cubicBezTo>
                <a:cubicBezTo>
                  <a:pt x="2469847" y="120390"/>
                  <a:pt x="1913769" y="249506"/>
                  <a:pt x="1409700" y="454823"/>
                </a:cubicBezTo>
                <a:cubicBezTo>
                  <a:pt x="905631" y="660140"/>
                  <a:pt x="428625" y="970231"/>
                  <a:pt x="0" y="1280323"/>
                </a:cubicBezTo>
              </a:path>
            </a:pathLst>
          </a:custGeom>
          <a:ln w="57150">
            <a:solidFill>
              <a:srgbClr val="FF5050"/>
            </a:solidFill>
            <a:tailEnd type="arrow" w="sm" len="sm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lIns="28520" tIns="14261" rIns="28520" bIns="14261" rtlCol="0" anchor="ctr"/>
          <a:lstStyle/>
          <a:p>
            <a:pPr algn="ctr"/>
            <a:endParaRPr lang="zh-CN" altLang="en-US"/>
          </a:p>
        </p:txBody>
      </p:sp>
      <p:sp>
        <p:nvSpPr>
          <p:cNvPr id="72" name="椭圆形标注 71"/>
          <p:cNvSpPr/>
          <p:nvPr/>
        </p:nvSpPr>
        <p:spPr>
          <a:xfrm>
            <a:off x="4211959" y="591931"/>
            <a:ext cx="1576796" cy="737495"/>
          </a:xfrm>
          <a:prstGeom prst="wedgeEllipseCallout">
            <a:avLst>
              <a:gd name="adj1" fmla="val -18009"/>
              <a:gd name="adj2" fmla="val 1401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b="1" dirty="0">
                <a:solidFill>
                  <a:schemeClr val="tx1"/>
                </a:solidFill>
              </a:rPr>
              <a:t>“gateway</a:t>
            </a:r>
            <a:r>
              <a:rPr lang="en-US" altLang="zh-CN" sz="1800" b="1" dirty="0" smtClean="0">
                <a:solidFill>
                  <a:schemeClr val="tx1"/>
                </a:solidFill>
              </a:rPr>
              <a:t>”</a:t>
            </a:r>
            <a:endParaRPr lang="en-US" altLang="zh-CN" sz="1800" b="1" dirty="0">
              <a:solidFill>
                <a:schemeClr val="tx1"/>
              </a:solidFill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3514740" y="2043769"/>
            <a:ext cx="2780528" cy="3023716"/>
            <a:chOff x="3514740" y="1918729"/>
            <a:chExt cx="2780528" cy="3023716"/>
          </a:xfrm>
        </p:grpSpPr>
        <p:sp>
          <p:nvSpPr>
            <p:cNvPr id="74" name="椭圆 73"/>
            <p:cNvSpPr/>
            <p:nvPr/>
          </p:nvSpPr>
          <p:spPr>
            <a:xfrm rot="1392767">
              <a:off x="4523300" y="1918729"/>
              <a:ext cx="265020" cy="26473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8520" tIns="14261" rIns="28520" bIns="14261"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5" name="组合 74"/>
            <p:cNvGrpSpPr/>
            <p:nvPr/>
          </p:nvGrpSpPr>
          <p:grpSpPr>
            <a:xfrm>
              <a:off x="3514740" y="2171049"/>
              <a:ext cx="2780528" cy="2771396"/>
              <a:chOff x="3514740" y="2171049"/>
              <a:chExt cx="2780528" cy="2771396"/>
            </a:xfrm>
          </p:grpSpPr>
          <p:pic>
            <p:nvPicPr>
              <p:cNvPr id="76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4740" y="3379440"/>
                <a:ext cx="2780528" cy="15630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77" name="直接连接符 76"/>
              <p:cNvCxnSpPr/>
              <p:nvPr/>
            </p:nvCxnSpPr>
            <p:spPr>
              <a:xfrm>
                <a:off x="4669853" y="2171049"/>
                <a:ext cx="153607" cy="1137861"/>
              </a:xfrm>
              <a:prstGeom prst="line">
                <a:avLst/>
              </a:prstGeom>
              <a:ln w="28575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8" name="矩形 77"/>
              <p:cNvSpPr/>
              <p:nvPr/>
            </p:nvSpPr>
            <p:spPr>
              <a:xfrm>
                <a:off x="3581190" y="3316762"/>
                <a:ext cx="2626662" cy="1577048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8520" tIns="14261" rIns="28520" bIns="14261"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53" name="灯片编号占位符 52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60</a:t>
            </a:fld>
            <a:endParaRPr lang="en-US" dirty="0"/>
          </a:p>
        </p:txBody>
      </p:sp>
      <p:grpSp>
        <p:nvGrpSpPr>
          <p:cNvPr id="80" name="组合 79"/>
          <p:cNvGrpSpPr/>
          <p:nvPr/>
        </p:nvGrpSpPr>
        <p:grpSpPr>
          <a:xfrm>
            <a:off x="3558609" y="2032783"/>
            <a:ext cx="2649243" cy="2986067"/>
            <a:chOff x="3558609" y="2038659"/>
            <a:chExt cx="2649243" cy="2986067"/>
          </a:xfrm>
        </p:grpSpPr>
        <p:sp>
          <p:nvSpPr>
            <p:cNvPr id="81" name="椭圆 80"/>
            <p:cNvSpPr/>
            <p:nvPr/>
          </p:nvSpPr>
          <p:spPr>
            <a:xfrm>
              <a:off x="4519201" y="2038659"/>
              <a:ext cx="271885" cy="258462"/>
            </a:xfrm>
            <a:prstGeom prst="ellipse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直接连接符 83"/>
            <p:cNvCxnSpPr/>
            <p:nvPr/>
          </p:nvCxnSpPr>
          <p:spPr>
            <a:xfrm>
              <a:off x="4677319" y="2297121"/>
              <a:ext cx="148350" cy="1129582"/>
            </a:xfrm>
            <a:prstGeom prst="line">
              <a:avLst/>
            </a:prstGeom>
            <a:ln w="571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矩形 84"/>
            <p:cNvSpPr/>
            <p:nvPr/>
          </p:nvSpPr>
          <p:spPr>
            <a:xfrm>
              <a:off x="3558609" y="3426703"/>
              <a:ext cx="2649243" cy="1598023"/>
            </a:xfrm>
            <a:prstGeom prst="rect">
              <a:avLst/>
            </a:pr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4987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Limitations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Use object labels:</a:t>
            </a:r>
          </a:p>
          <a:p>
            <a:pPr lvl="1"/>
            <a:r>
              <a:rPr lang="en-US" altLang="zh-CN" dirty="0"/>
              <a:t>Handling of noisy or incomplete labels</a:t>
            </a:r>
            <a:r>
              <a:rPr lang="en-US" altLang="zh-CN" dirty="0" smtClean="0"/>
              <a:t>?</a:t>
            </a:r>
          </a:p>
          <a:p>
            <a:pPr lvl="1"/>
            <a:r>
              <a:rPr lang="en-US" altLang="zh-CN" dirty="0" smtClean="0"/>
              <a:t>Pure geometry analysis?</a:t>
            </a:r>
          </a:p>
          <a:p>
            <a:pPr lvl="1"/>
            <a:endParaRPr lang="en-US" altLang="zh-CN" dirty="0"/>
          </a:p>
          <a:p>
            <a:r>
              <a:rPr lang="en-US" altLang="zh-CN" dirty="0" smtClean="0"/>
              <a:t>Structural </a:t>
            </a:r>
            <a:r>
              <a:rPr lang="en-US" altLang="zh-CN" dirty="0"/>
              <a:t>graphs </a:t>
            </a:r>
            <a:r>
              <a:rPr lang="en-US" altLang="zh-CN" dirty="0" smtClean="0"/>
              <a:t>model flat </a:t>
            </a:r>
            <a:r>
              <a:rPr lang="en-US" altLang="zh-CN" dirty="0"/>
              <a:t>arrangements of </a:t>
            </a:r>
            <a:r>
              <a:rPr lang="en-US" altLang="zh-CN" dirty="0" smtClean="0"/>
              <a:t>objects</a:t>
            </a:r>
          </a:p>
          <a:p>
            <a:pPr lvl="1"/>
            <a:r>
              <a:rPr lang="en-US" altLang="zh-CN" dirty="0" smtClean="0"/>
              <a:t>Hierarchical organization potentially advantageous?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44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Future work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Apply to other datasets</a:t>
            </a:r>
          </a:p>
          <a:p>
            <a:pPr lvl="1"/>
            <a:r>
              <a:rPr lang="en-US" altLang="zh-CN" dirty="0" smtClean="0"/>
              <a:t>E.g. large and heterogeneous collections of images</a:t>
            </a:r>
          </a:p>
          <a:p>
            <a:pPr lvl="1"/>
            <a:endParaRPr lang="en-US" altLang="zh-CN" dirty="0"/>
          </a:p>
          <a:p>
            <a:r>
              <a:rPr lang="en-US" altLang="zh-CN" dirty="0" smtClean="0"/>
              <a:t>Scene synthesis</a:t>
            </a:r>
          </a:p>
          <a:p>
            <a:pPr lvl="1"/>
            <a:r>
              <a:rPr lang="en-US" altLang="zh-CN" dirty="0" smtClean="0"/>
              <a:t>Substitute sub-scenes instead of one object at a time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46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Acknowledgement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Anonymous reviewers</a:t>
            </a:r>
          </a:p>
          <a:p>
            <a:r>
              <a:rPr lang="en-US" altLang="zh-CN" dirty="0" smtClean="0"/>
              <a:t>Datasets: [</a:t>
            </a:r>
            <a:r>
              <a:rPr lang="en-US" altLang="zh-CN" dirty="0"/>
              <a:t>Fisher et </a:t>
            </a:r>
            <a:r>
              <a:rPr lang="en-US" altLang="zh-CN" dirty="0" smtClean="0"/>
              <a:t>al. 2012] </a:t>
            </a:r>
            <a:r>
              <a:rPr lang="en-US" altLang="zh-CN" dirty="0"/>
              <a:t>and [</a:t>
            </a:r>
            <a:r>
              <a:rPr lang="en-US" altLang="zh-CN" dirty="0" err="1"/>
              <a:t>Xu</a:t>
            </a:r>
            <a:r>
              <a:rPr lang="en-US" altLang="zh-CN" dirty="0"/>
              <a:t> et al. 2013</a:t>
            </a:r>
            <a:r>
              <a:rPr lang="en-US" altLang="zh-CN" dirty="0" smtClean="0"/>
              <a:t>]</a:t>
            </a:r>
          </a:p>
          <a:p>
            <a:r>
              <a:rPr lang="en-US" altLang="zh-CN" dirty="0" smtClean="0"/>
              <a:t>Research grants:</a:t>
            </a:r>
          </a:p>
          <a:p>
            <a:pPr lvl="1"/>
            <a:r>
              <a:rPr lang="en-US" altLang="zh-CN" dirty="0"/>
              <a:t>NSFC China, NSERC Canada, National 863 Program of China, Shenzhen Innovation Program, </a:t>
            </a:r>
            <a:r>
              <a:rPr lang="en-US" altLang="zh-CN" dirty="0" smtClean="0"/>
              <a:t>CPSF China, </a:t>
            </a:r>
            <a:r>
              <a:rPr lang="en-US" altLang="zh-CN" dirty="0"/>
              <a:t>Israel Science Foundation</a:t>
            </a:r>
          </a:p>
          <a:p>
            <a:pPr lvl="1"/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7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347736"/>
            <a:ext cx="8229600" cy="853440"/>
          </a:xfrm>
        </p:spPr>
        <p:txBody>
          <a:bodyPr/>
          <a:lstStyle/>
          <a:p>
            <a:r>
              <a:rPr lang="en-US" altLang="zh-CN" sz="4800" dirty="0" smtClean="0"/>
              <a:t>Thank you!</a:t>
            </a:r>
            <a:endParaRPr lang="zh-CN" altLang="en-US" sz="4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346" y="1545594"/>
            <a:ext cx="6474895" cy="222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1335346" y="3938009"/>
            <a:ext cx="647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 smtClean="0"/>
              <a:t>An </a:t>
            </a:r>
            <a:r>
              <a:rPr lang="en-US" altLang="zh-CN" sz="2400" dirty="0"/>
              <a:t>exploratory </a:t>
            </a:r>
            <a:r>
              <a:rPr lang="en-US" altLang="zh-CN" sz="2400" dirty="0" smtClean="0"/>
              <a:t>path through </a:t>
            </a:r>
            <a:r>
              <a:rPr lang="en-US" altLang="zh-CN" sz="2400" dirty="0"/>
              <a:t>an </a:t>
            </a:r>
            <a:r>
              <a:rPr lang="en-US" altLang="zh-CN" sz="2400" i="1" dirty="0" smtClean="0"/>
              <a:t>overlap</a:t>
            </a:r>
            <a:r>
              <a:rPr lang="en-US" altLang="zh-CN" sz="2400" dirty="0" smtClean="0"/>
              <a:t> smoothly transits </a:t>
            </a:r>
            <a:r>
              <a:rPr lang="en-US" altLang="zh-CN" sz="2400" dirty="0"/>
              <a:t>between </a:t>
            </a:r>
            <a:r>
              <a:rPr lang="en-US" altLang="zh-CN" sz="2400" dirty="0" smtClean="0"/>
              <a:t>two </a:t>
            </a:r>
            <a:r>
              <a:rPr lang="en-US" altLang="zh-CN" sz="2400" dirty="0"/>
              <a:t>scene clusters.</a:t>
            </a:r>
            <a:endParaRPr lang="zh-CN" altLang="en-US" sz="24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543279" y="4767263"/>
            <a:ext cx="561975" cy="273844"/>
          </a:xfrm>
        </p:spPr>
        <p:txBody>
          <a:bodyPr/>
          <a:lstStyle/>
          <a:p>
            <a:fld id="{0C9EF6A4-C9A0-4F44-AA83-5864878FA867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伦敦图标剪贴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6" y="1284255"/>
            <a:ext cx="3306617" cy="247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67734" y="3987595"/>
            <a:ext cx="162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 smtClean="0"/>
              <a:t>London</a:t>
            </a:r>
            <a:endParaRPr lang="zh-CN" alt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243690" y="3987595"/>
            <a:ext cx="1110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 smtClean="0"/>
              <a:t>Paris</a:t>
            </a:r>
            <a:endParaRPr lang="zh-CN" alt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129" y="861364"/>
            <a:ext cx="3001297" cy="300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457200" y="-62817"/>
            <a:ext cx="8229600" cy="853440"/>
          </a:xfrm>
        </p:spPr>
        <p:txBody>
          <a:bodyPr/>
          <a:lstStyle/>
          <a:p>
            <a:r>
              <a:rPr lang="en-US" altLang="zh-CN" dirty="0" smtClean="0"/>
              <a:t>Comparing complex things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7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33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7734" y="3987595"/>
            <a:ext cx="162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 smtClean="0"/>
              <a:t>London</a:t>
            </a:r>
            <a:endParaRPr lang="zh-CN" alt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74736" y="3987595"/>
            <a:ext cx="1110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 smtClean="0"/>
              <a:t>Paris</a:t>
            </a:r>
            <a:endParaRPr lang="zh-CN" alt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434585" y="1041338"/>
            <a:ext cx="2767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 smtClean="0"/>
              <a:t>New York City</a:t>
            </a:r>
            <a:endParaRPr lang="zh-CN" alt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758892" y="2499742"/>
            <a:ext cx="1253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 smtClean="0"/>
              <a:t>Milan</a:t>
            </a:r>
            <a:endParaRPr lang="zh-CN" altLang="en-US" sz="3600" dirty="0"/>
          </a:p>
        </p:txBody>
      </p:sp>
      <p:sp>
        <p:nvSpPr>
          <p:cNvPr id="8" name="AutoShape 2" descr="http://www.vectorstock.com/composite/495434/fashion-icon-set-vector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564015" y="1196871"/>
            <a:ext cx="5829001" cy="3113889"/>
            <a:chOff x="1382483" y="1196871"/>
            <a:chExt cx="5829001" cy="3113889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3884" y="3202396"/>
              <a:ext cx="762000" cy="1108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5936" y="3301408"/>
              <a:ext cx="714375" cy="74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124" y="1883018"/>
              <a:ext cx="885825" cy="42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7398" y="2212449"/>
              <a:ext cx="771525" cy="552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3696" y="2760172"/>
              <a:ext cx="587788" cy="10718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1939282"/>
              <a:ext cx="810806" cy="5352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4793" y="1196871"/>
              <a:ext cx="762000" cy="504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2365" y="2918957"/>
              <a:ext cx="595857" cy="912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62" name="Picture 1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2483" y="1334485"/>
              <a:ext cx="771446" cy="440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9081" y="3023362"/>
              <a:ext cx="529565" cy="8086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标题 1"/>
          <p:cNvSpPr>
            <a:spLocks noGrp="1"/>
          </p:cNvSpPr>
          <p:nvPr>
            <p:ph type="title"/>
          </p:nvPr>
        </p:nvSpPr>
        <p:spPr>
          <a:xfrm>
            <a:off x="457200" y="-62817"/>
            <a:ext cx="8229600" cy="853440"/>
          </a:xfrm>
        </p:spPr>
        <p:txBody>
          <a:bodyPr/>
          <a:lstStyle/>
          <a:p>
            <a:r>
              <a:rPr lang="en-US" altLang="zh-CN" dirty="0"/>
              <a:t>Comparing complex things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153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7734" y="3987595"/>
            <a:ext cx="162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 smtClean="0"/>
              <a:t>London</a:t>
            </a:r>
            <a:endParaRPr lang="zh-CN" alt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474736" y="3987595"/>
            <a:ext cx="1110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b="1" dirty="0" smtClean="0"/>
              <a:t>Paris</a:t>
            </a:r>
            <a:endParaRPr lang="zh-CN" alt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39255" y="2176576"/>
            <a:ext cx="1279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/>
              <a:t>B</a:t>
            </a:r>
            <a:r>
              <a:rPr lang="en-US" altLang="zh-CN" sz="3600" dirty="0" smtClean="0"/>
              <a:t>erlin</a:t>
            </a:r>
            <a:endParaRPr lang="zh-CN" alt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067944" y="892503"/>
            <a:ext cx="1266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 smtClean="0"/>
              <a:t>Rome</a:t>
            </a:r>
            <a:endParaRPr lang="zh-CN" altLang="en-US" sz="3600" dirty="0"/>
          </a:p>
        </p:txBody>
      </p:sp>
      <p:sp>
        <p:nvSpPr>
          <p:cNvPr id="8" name="AutoShape 2" descr="http://www.vectorstock.com/composite/495434/fashion-icon-set-vector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6300192" y="2176575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600" dirty="0" smtClean="0"/>
              <a:t>Madrid</a:t>
            </a:r>
            <a:endParaRPr lang="zh-CN" alt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051" y="2176575"/>
            <a:ext cx="1740608" cy="1985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457200" y="-62817"/>
            <a:ext cx="8229600" cy="853440"/>
          </a:xfrm>
        </p:spPr>
        <p:txBody>
          <a:bodyPr/>
          <a:lstStyle/>
          <a:p>
            <a:r>
              <a:rPr lang="en-US" altLang="zh-CN" dirty="0"/>
              <a:t>Comparing complex things</a:t>
            </a: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EF6A4-C9A0-4F44-AA83-5864878FA867}" type="slidenum">
              <a:rPr lang="en-US" smtClean="0"/>
              <a:pPr/>
              <a:t>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686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5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1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主管人员">
  <a:themeElements>
    <a:clrScheme name="主管人员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自定义 2">
      <a:majorFont>
        <a:latin typeface="Calibri"/>
        <a:ea typeface="幼圆"/>
        <a:cs typeface=""/>
      </a:majorFont>
      <a:minorFont>
        <a:latin typeface="Calibri"/>
        <a:ea typeface="宋体"/>
        <a:cs typeface=""/>
      </a:minorFont>
    </a:fontScheme>
    <a:fmtScheme name="主管人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12483</TotalTime>
  <Words>3601</Words>
  <Application>Microsoft Office PowerPoint</Application>
  <PresentationFormat>全屏显示(16:9)</PresentationFormat>
  <Paragraphs>630</Paragraphs>
  <Slides>64</Slides>
  <Notes>64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65" baseType="lpstr">
      <vt:lpstr>主管人员</vt:lpstr>
      <vt:lpstr>PowerPoint 演示文稿</vt:lpstr>
      <vt:lpstr>PowerPoint 演示文稿</vt:lpstr>
      <vt:lpstr>Rapid growth of 3D data</vt:lpstr>
      <vt:lpstr>Organization</vt:lpstr>
      <vt:lpstr>The key to organization</vt:lpstr>
      <vt:lpstr>Objects vs. Scenes</vt:lpstr>
      <vt:lpstr>Comparing complex things</vt:lpstr>
      <vt:lpstr>Comparing complex things</vt:lpstr>
      <vt:lpstr>Comparing complex things</vt:lpstr>
      <vt:lpstr>The key point</vt:lpstr>
      <vt:lpstr>How to measure similarity of scenes?</vt:lpstr>
      <vt:lpstr>How to measure similarity of scenes</vt:lpstr>
      <vt:lpstr>How to measure similarity of scenes</vt:lpstr>
      <vt:lpstr>How to determine focal points?</vt:lpstr>
      <vt:lpstr>How to determine focal points?</vt:lpstr>
      <vt:lpstr>How to determine focal points?</vt:lpstr>
      <vt:lpstr>How to determine focal points?</vt:lpstr>
      <vt:lpstr>Overview</vt:lpstr>
      <vt:lpstr>Overview</vt:lpstr>
      <vt:lpstr>Overview</vt:lpstr>
      <vt:lpstr>Focal-based scene collection exploration</vt:lpstr>
      <vt:lpstr>Main ideas</vt:lpstr>
      <vt:lpstr>Outline</vt:lpstr>
      <vt:lpstr>Outline</vt:lpstr>
      <vt:lpstr>Dataset</vt:lpstr>
      <vt:lpstr>Outline</vt:lpstr>
      <vt:lpstr>Structural graph</vt:lpstr>
      <vt:lpstr>Layout similarity</vt:lpstr>
      <vt:lpstr>Outline</vt:lpstr>
      <vt:lpstr>Objective</vt:lpstr>
      <vt:lpstr>Interleaving optimization</vt:lpstr>
      <vt:lpstr>Interleaving optimization</vt:lpstr>
      <vt:lpstr>Focal extraction: graph mining</vt:lpstr>
      <vt:lpstr>Focal extraction: graph mining</vt:lpstr>
      <vt:lpstr>Focal extraction: graph mining</vt:lpstr>
      <vt:lpstr>Focal extraction: graph mining</vt:lpstr>
      <vt:lpstr>Focal extraction: graph mining</vt:lpstr>
      <vt:lpstr>Focal extraction: cluster-guided mining</vt:lpstr>
      <vt:lpstr>Cluster-guided mining: illustrative example</vt:lpstr>
      <vt:lpstr>Cluster-guided mining: illustrative example</vt:lpstr>
      <vt:lpstr>Cluster-guided mining: illustrative example</vt:lpstr>
      <vt:lpstr>Cluster-guided mining: illustrative example</vt:lpstr>
      <vt:lpstr>Cluster-guided mining: illustrative example</vt:lpstr>
      <vt:lpstr>Interleaving optimization</vt:lpstr>
      <vt:lpstr>Scene clustering</vt:lpstr>
      <vt:lpstr>Scene clustering</vt:lpstr>
      <vt:lpstr>Scene clustering</vt:lpstr>
      <vt:lpstr>Focal-induced scene clustering</vt:lpstr>
      <vt:lpstr>Focal-induced scene clustering</vt:lpstr>
      <vt:lpstr>Focal-induced scene clustering</vt:lpstr>
      <vt:lpstr>Interleaving optimization</vt:lpstr>
      <vt:lpstr>Post-processing</vt:lpstr>
      <vt:lpstr>PowerPoint 演示文稿</vt:lpstr>
      <vt:lpstr>PowerPoint 演示文稿</vt:lpstr>
      <vt:lpstr>Results  </vt:lpstr>
      <vt:lpstr>Compactness Plot</vt:lpstr>
      <vt:lpstr>Detected focal points (Tsinghua)</vt:lpstr>
      <vt:lpstr>Results – Comparing to graph kernel [Fisher et al. 2011]</vt:lpstr>
      <vt:lpstr>Application – Comprehensive retrieval</vt:lpstr>
      <vt:lpstr>Application – scene collection exploration</vt:lpstr>
      <vt:lpstr>Limitations</vt:lpstr>
      <vt:lpstr>Future work</vt:lpstr>
      <vt:lpstr>Acknowledgement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Todd Szymanski</dc:creator>
  <cp:lastModifiedBy>Kevin</cp:lastModifiedBy>
  <cp:revision>1082</cp:revision>
  <dcterms:created xsi:type="dcterms:W3CDTF">2014-06-13T19:50:08Z</dcterms:created>
  <dcterms:modified xsi:type="dcterms:W3CDTF">2014-08-11T15:13:14Z</dcterms:modified>
</cp:coreProperties>
</file>